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oboto"/>
      <p:regular r:id="rId58"/>
      <p:bold r:id="rId59"/>
      <p:italic r:id="rId60"/>
      <p:boldItalic r:id="rId61"/>
    </p:embeddedFont>
    <p:embeddedFont>
      <p:font typeface="Lora"/>
      <p:regular r:id="rId62"/>
      <p:bold r:id="rId63"/>
      <p:italic r:id="rId64"/>
      <p:boldItalic r:id="rId65"/>
    </p:embeddedFont>
    <p:embeddedFont>
      <p:font typeface="EB Garamond"/>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ora-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Lora-italic.fntdata"/><Relationship Id="rId63" Type="http://schemas.openxmlformats.org/officeDocument/2006/relationships/font" Target="fonts/Lora-bold.fntdata"/><Relationship Id="rId22" Type="http://schemas.openxmlformats.org/officeDocument/2006/relationships/slide" Target="slides/slide17.xml"/><Relationship Id="rId66" Type="http://schemas.openxmlformats.org/officeDocument/2006/relationships/font" Target="fonts/EBGaramond-regular.fntdata"/><Relationship Id="rId21" Type="http://schemas.openxmlformats.org/officeDocument/2006/relationships/slide" Target="slides/slide16.xml"/><Relationship Id="rId65" Type="http://schemas.openxmlformats.org/officeDocument/2006/relationships/font" Target="fonts/Lora-boldItalic.fntdata"/><Relationship Id="rId24" Type="http://schemas.openxmlformats.org/officeDocument/2006/relationships/slide" Target="slides/slide19.xml"/><Relationship Id="rId68" Type="http://schemas.openxmlformats.org/officeDocument/2006/relationships/font" Target="fonts/EBGaramond-italic.fntdata"/><Relationship Id="rId23" Type="http://schemas.openxmlformats.org/officeDocument/2006/relationships/slide" Target="slides/slide18.xml"/><Relationship Id="rId67" Type="http://schemas.openxmlformats.org/officeDocument/2006/relationships/font" Target="fonts/EBGaramond-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EBGaramon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631b593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5631b593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631b593f4_4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5631b593f4_4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631b593f4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5631b593f4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5631b593f4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5631b593f4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631b593f4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631b593f4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631b593f4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631b593f4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5631b593f4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5631b593f4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5631b593f4_4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5631b593f4_4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5631b593f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5631b593f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5631b593f4_4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5631b593f4_4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631b593f4_4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5631b593f4_4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5631b593f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5631b593f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5631b593f4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5631b593f4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5631b593f4_4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5631b593f4_4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5631b593f4_4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5631b593f4_4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5631b593f4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5631b593f4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631b593f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631b593f4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631b593f4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5631b593f4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631b593f4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5631b593f4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5631b593f4_4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5631b593f4_4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5631b593f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5631b593f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5631b593f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5631b593f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5631b593f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5631b593f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5631b593f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5631b593f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5631b593f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5631b593f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5631b593f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5631b593f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5631b593f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5631b593f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5631b593f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5631b593f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631b593f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5631b593f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5631b593f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5631b593f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5631b593f4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5631b593f4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5631b593f4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5631b593f4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5631b593f4_5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5631b593f4_5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631b593f4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5631b593f4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631b593f4_5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631b593f4_5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5631b593f4_5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5631b593f4_5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5631b593f4_5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5631b593f4_5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5631b593f4_5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5631b593f4_5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5631b593f4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5631b593f4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631b593f4_5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5631b593f4_5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5631b593f4_5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5631b593f4_5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5631b593f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5631b593f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5631b593f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5631b593f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5631b593f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5631b593f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5631b593f4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5631b593f4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5631b593f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5631b593f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5631b593f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5631b593f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5631b593f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5631b593f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631b593f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5631b593f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5631b593f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5631b593f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5631b593f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5631b593f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631b593f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631b593f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4.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26.jpg"/><Relationship Id="rId5" Type="http://schemas.openxmlformats.org/officeDocument/2006/relationships/image" Target="../media/image36.jpg"/><Relationship Id="rId6" Type="http://schemas.openxmlformats.org/officeDocument/2006/relationships/image" Target="../media/image4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6.pn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52.png"/><Relationship Id="rId5" Type="http://schemas.openxmlformats.org/officeDocument/2006/relationships/image" Target="../media/image47.png"/><Relationship Id="rId6" Type="http://schemas.openxmlformats.org/officeDocument/2006/relationships/image" Target="../media/image4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hyperlink" Target="https://www.startupindia.gov.in/content/sih/en/registration.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hyperlink" Target="https://www.glc.law/practice-areas/startups-and-emerging-compani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738525" y="714700"/>
            <a:ext cx="3326100" cy="792600"/>
          </a:xfrm>
          <a:prstGeom prst="rect">
            <a:avLst/>
          </a:prstGeom>
          <a:effectLst>
            <a:outerShdw blurRad="57150" rotWithShape="0" algn="bl" dir="11220000" dist="9525">
              <a:srgbClr val="B7B7B7">
                <a:alpha val="99000"/>
              </a:srgbClr>
            </a:outerShdw>
          </a:effectLst>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EB Garamond"/>
                <a:ea typeface="EB Garamond"/>
                <a:cs typeface="EB Garamond"/>
                <a:sym typeface="EB Garamond"/>
              </a:rPr>
              <a:t>GROUP-8</a:t>
            </a:r>
            <a:endParaRPr b="1">
              <a:solidFill>
                <a:srgbClr val="FFFFFF"/>
              </a:solidFill>
              <a:latin typeface="EB Garamond"/>
              <a:ea typeface="EB Garamond"/>
              <a:cs typeface="EB Garamond"/>
              <a:sym typeface="EB Garamond"/>
            </a:endParaRPr>
          </a:p>
        </p:txBody>
      </p:sp>
      <p:sp>
        <p:nvSpPr>
          <p:cNvPr id="55" name="Google Shape;55;p13"/>
          <p:cNvSpPr txBox="1"/>
          <p:nvPr/>
        </p:nvSpPr>
        <p:spPr>
          <a:xfrm>
            <a:off x="204875" y="2571750"/>
            <a:ext cx="4929300" cy="22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6"/>
                </a:solidFill>
                <a:latin typeface="Times New Roman"/>
                <a:ea typeface="Times New Roman"/>
                <a:cs typeface="Times New Roman"/>
                <a:sym typeface="Times New Roman"/>
              </a:rPr>
              <a:t>L</a:t>
            </a:r>
            <a:r>
              <a:rPr b="1" lang="en" sz="1800">
                <a:solidFill>
                  <a:schemeClr val="lt1"/>
                </a:solidFill>
                <a:latin typeface="Times New Roman"/>
                <a:ea typeface="Times New Roman"/>
                <a:cs typeface="Times New Roman"/>
                <a:sym typeface="Times New Roman"/>
              </a:rPr>
              <a:t>IKITH   - 2117033</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2000">
                <a:solidFill>
                  <a:schemeClr val="accent6"/>
                </a:solidFill>
                <a:latin typeface="Times New Roman"/>
                <a:ea typeface="Times New Roman"/>
                <a:cs typeface="Times New Roman"/>
                <a:sym typeface="Times New Roman"/>
              </a:rPr>
              <a:t>A</a:t>
            </a:r>
            <a:r>
              <a:rPr b="1" lang="en" sz="1800">
                <a:solidFill>
                  <a:schemeClr val="lt1"/>
                </a:solidFill>
                <a:latin typeface="Times New Roman"/>
                <a:ea typeface="Times New Roman"/>
                <a:cs typeface="Times New Roman"/>
                <a:sym typeface="Times New Roman"/>
              </a:rPr>
              <a:t>SHIL   	  - 2117014</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2000">
                <a:solidFill>
                  <a:schemeClr val="accent6"/>
                </a:solidFill>
                <a:latin typeface="Times New Roman"/>
                <a:ea typeface="Times New Roman"/>
                <a:cs typeface="Times New Roman"/>
                <a:sym typeface="Times New Roman"/>
              </a:rPr>
              <a:t>L</a:t>
            </a:r>
            <a:r>
              <a:rPr b="1" lang="en" sz="1800">
                <a:solidFill>
                  <a:schemeClr val="lt1"/>
                </a:solidFill>
                <a:latin typeface="Times New Roman"/>
                <a:ea typeface="Times New Roman"/>
                <a:cs typeface="Times New Roman"/>
                <a:sym typeface="Times New Roman"/>
              </a:rPr>
              <a:t>YNEL    - 2117066</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2000">
                <a:solidFill>
                  <a:schemeClr val="accent6"/>
                </a:solidFill>
                <a:latin typeface="Times New Roman"/>
                <a:ea typeface="Times New Roman"/>
                <a:cs typeface="Times New Roman"/>
                <a:sym typeface="Times New Roman"/>
              </a:rPr>
              <a:t>A</a:t>
            </a:r>
            <a:r>
              <a:rPr b="1" lang="en" sz="1800">
                <a:solidFill>
                  <a:schemeClr val="lt1"/>
                </a:solidFill>
                <a:latin typeface="Times New Roman"/>
                <a:ea typeface="Times New Roman"/>
                <a:cs typeface="Times New Roman"/>
                <a:sym typeface="Times New Roman"/>
              </a:rPr>
              <a:t>NTONY - 2117010 </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2"/>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rgbClr val="FFFFFF"/>
              </a:solidFill>
              <a:latin typeface="EB Garamond"/>
              <a:ea typeface="EB Garamond"/>
              <a:cs typeface="EB Garamond"/>
              <a:sym typeface="EB Garamond"/>
            </a:endParaRPr>
          </a:p>
        </p:txBody>
      </p:sp>
      <p:sp>
        <p:nvSpPr>
          <p:cNvPr id="158" name="Google Shape;158;p22"/>
          <p:cNvSpPr txBox="1"/>
          <p:nvPr/>
        </p:nvSpPr>
        <p:spPr>
          <a:xfrm>
            <a:off x="857250" y="559050"/>
            <a:ext cx="55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1"/>
                </a:solidFill>
                <a:latin typeface="Times New Roman"/>
                <a:ea typeface="Times New Roman"/>
                <a:cs typeface="Times New Roman"/>
                <a:sym typeface="Times New Roman"/>
              </a:rPr>
              <a:t>COMPANY LOGO</a:t>
            </a:r>
            <a:endParaRPr b="1" sz="2000">
              <a:solidFill>
                <a:schemeClr val="lt1"/>
              </a:solidFill>
              <a:latin typeface="Times New Roman"/>
              <a:ea typeface="Times New Roman"/>
              <a:cs typeface="Times New Roman"/>
              <a:sym typeface="Times New Roman"/>
            </a:endParaRPr>
          </a:p>
        </p:txBody>
      </p:sp>
      <p:sp>
        <p:nvSpPr>
          <p:cNvPr id="159" name="Google Shape;159;p22"/>
          <p:cNvSpPr txBox="1"/>
          <p:nvPr/>
        </p:nvSpPr>
        <p:spPr>
          <a:xfrm>
            <a:off x="314100" y="2571750"/>
            <a:ext cx="32643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chemeClr val="lt1"/>
              </a:solidFill>
            </a:endParaRPr>
          </a:p>
        </p:txBody>
      </p:sp>
      <p:pic>
        <p:nvPicPr>
          <p:cNvPr id="160" name="Google Shape;160;p22"/>
          <p:cNvPicPr preferRelativeResize="0"/>
          <p:nvPr/>
        </p:nvPicPr>
        <p:blipFill>
          <a:blip r:embed="rId4">
            <a:alphaModFix/>
          </a:blip>
          <a:stretch>
            <a:fillRect/>
          </a:stretch>
        </p:blipFill>
        <p:spPr>
          <a:xfrm>
            <a:off x="3083088" y="1385888"/>
            <a:ext cx="2752725" cy="237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3"/>
          <p:cNvSpPr txBox="1"/>
          <p:nvPr/>
        </p:nvSpPr>
        <p:spPr>
          <a:xfrm>
            <a:off x="198750" y="683325"/>
            <a:ext cx="5814600" cy="3975900"/>
          </a:xfrm>
          <a:prstGeom prst="rect">
            <a:avLst/>
          </a:prstGeom>
          <a:noFill/>
          <a:ln>
            <a:noFill/>
          </a:ln>
        </p:spPr>
        <p:txBody>
          <a:bodyPr anchorCtr="0" anchor="b" bIns="91425" lIns="91425" spcFirstLastPara="1" rIns="91425" wrap="square" tIns="91425">
            <a:normAutofit lnSpcReduction="10000"/>
          </a:bodyPr>
          <a:lstStyle/>
          <a:p>
            <a:pPr indent="0" lvl="0" marL="0" rtl="0" algn="l">
              <a:lnSpc>
                <a:spcPct val="115000"/>
              </a:lnSpc>
              <a:spcBef>
                <a:spcPts val="0"/>
              </a:spcBef>
              <a:spcAft>
                <a:spcPts val="0"/>
              </a:spcAft>
              <a:buNone/>
            </a:pPr>
            <a:r>
              <a:t/>
            </a:r>
            <a:endParaRPr>
              <a:solidFill>
                <a:schemeClr val="lt1"/>
              </a:solidFill>
            </a:endParaRPr>
          </a:p>
          <a:p>
            <a:pPr indent="-317500" lvl="0" marL="1371600" rtl="0" algn="l">
              <a:lnSpc>
                <a:spcPct val="115000"/>
              </a:lnSpc>
              <a:spcBef>
                <a:spcPts val="0"/>
              </a:spcBef>
              <a:spcAft>
                <a:spcPts val="0"/>
              </a:spcAft>
              <a:buClr>
                <a:schemeClr val="lt1"/>
              </a:buClr>
              <a:buSzPts val="1400"/>
              <a:buChar char="●"/>
            </a:pPr>
            <a:r>
              <a:rPr lang="en">
                <a:solidFill>
                  <a:schemeClr val="lt1"/>
                </a:solidFill>
              </a:rPr>
              <a:t>Search for the vacant field and Negotiating with its owner.</a:t>
            </a:r>
            <a:endParaRPr>
              <a:solidFill>
                <a:schemeClr val="lt1"/>
              </a:solidFill>
            </a:endParaRPr>
          </a:p>
          <a:p>
            <a:pPr indent="-317500" lvl="0" marL="1371600" rtl="0" algn="l">
              <a:lnSpc>
                <a:spcPct val="115000"/>
              </a:lnSpc>
              <a:spcBef>
                <a:spcPts val="0"/>
              </a:spcBef>
              <a:spcAft>
                <a:spcPts val="0"/>
              </a:spcAft>
              <a:buClr>
                <a:schemeClr val="lt1"/>
              </a:buClr>
              <a:buSzPts val="1400"/>
              <a:buChar char="●"/>
            </a:pPr>
            <a:r>
              <a:rPr lang="en">
                <a:solidFill>
                  <a:schemeClr val="lt1"/>
                </a:solidFill>
              </a:rPr>
              <a:t>If he is willing to work with us –</a:t>
            </a:r>
            <a:endParaRPr>
              <a:solidFill>
                <a:schemeClr val="lt1"/>
              </a:solidFill>
            </a:endParaRPr>
          </a:p>
          <a:p>
            <a:pPr indent="-317500" lvl="0" marL="1371600" rtl="0" algn="l">
              <a:lnSpc>
                <a:spcPct val="115000"/>
              </a:lnSpc>
              <a:spcBef>
                <a:spcPts val="0"/>
              </a:spcBef>
              <a:spcAft>
                <a:spcPts val="0"/>
              </a:spcAft>
              <a:buClr>
                <a:schemeClr val="lt1"/>
              </a:buClr>
              <a:buSzPts val="1400"/>
              <a:buChar char="●"/>
            </a:pPr>
            <a:r>
              <a:rPr lang="en">
                <a:solidFill>
                  <a:schemeClr val="lt1"/>
                </a:solidFill>
              </a:rPr>
              <a:t>We will first Register him in our group and give him his identity card</a:t>
            </a:r>
            <a:endParaRPr>
              <a:solidFill>
                <a:schemeClr val="lt1"/>
              </a:solidFill>
            </a:endParaRPr>
          </a:p>
          <a:p>
            <a:pPr indent="-317500" lvl="0" marL="1371600" rtl="0" algn="l">
              <a:lnSpc>
                <a:spcPct val="115000"/>
              </a:lnSpc>
              <a:spcBef>
                <a:spcPts val="0"/>
              </a:spcBef>
              <a:spcAft>
                <a:spcPts val="0"/>
              </a:spcAft>
              <a:buClr>
                <a:schemeClr val="lt1"/>
              </a:buClr>
              <a:buSzPts val="1400"/>
              <a:buChar char="●"/>
            </a:pPr>
            <a:r>
              <a:rPr lang="en">
                <a:solidFill>
                  <a:schemeClr val="lt1"/>
                </a:solidFill>
              </a:rPr>
              <a:t>We will provide him neccessary items depending on conditions and also human power to help him</a:t>
            </a:r>
            <a:endParaRPr>
              <a:solidFill>
                <a:schemeClr val="lt1"/>
              </a:solidFill>
            </a:endParaRPr>
          </a:p>
          <a:p>
            <a:pPr indent="-317500" lvl="0" marL="1371600" rtl="0" algn="l">
              <a:lnSpc>
                <a:spcPct val="115000"/>
              </a:lnSpc>
              <a:spcBef>
                <a:spcPts val="0"/>
              </a:spcBef>
              <a:spcAft>
                <a:spcPts val="0"/>
              </a:spcAft>
              <a:buClr>
                <a:schemeClr val="lt1"/>
              </a:buClr>
              <a:buSzPts val="1400"/>
              <a:buChar char="●"/>
            </a:pPr>
            <a:r>
              <a:rPr lang="en">
                <a:solidFill>
                  <a:schemeClr val="lt1"/>
                </a:solidFill>
              </a:rPr>
              <a:t>Money based on profit will be shared with him/Partiular amount of money is shared</a:t>
            </a:r>
            <a:endParaRPr>
              <a:solidFill>
                <a:schemeClr val="lt1"/>
              </a:solidFill>
            </a:endParaRPr>
          </a:p>
          <a:p>
            <a:pPr indent="0" lvl="0" marL="1371600" rtl="0" algn="l">
              <a:lnSpc>
                <a:spcPct val="115000"/>
              </a:lnSpc>
              <a:spcBef>
                <a:spcPts val="0"/>
              </a:spcBef>
              <a:spcAft>
                <a:spcPts val="0"/>
              </a:spcAft>
              <a:buClr>
                <a:schemeClr val="dk1"/>
              </a:buClr>
              <a:buSzPts val="1100"/>
              <a:buFont typeface="Arial"/>
              <a:buNone/>
            </a:pPr>
            <a:r>
              <a:rPr lang="en">
                <a:solidFill>
                  <a:schemeClr val="lt1"/>
                </a:solidFill>
              </a:rPr>
              <a:t> </a:t>
            </a:r>
            <a:endParaRPr>
              <a:solidFill>
                <a:schemeClr val="lt1"/>
              </a:solidFill>
            </a:endParaRPr>
          </a:p>
          <a:p>
            <a:pPr indent="-317500" lvl="0" marL="1371600" rtl="0" algn="l">
              <a:lnSpc>
                <a:spcPct val="115000"/>
              </a:lnSpc>
              <a:spcBef>
                <a:spcPts val="0"/>
              </a:spcBef>
              <a:spcAft>
                <a:spcPts val="0"/>
              </a:spcAft>
              <a:buClr>
                <a:schemeClr val="lt1"/>
              </a:buClr>
              <a:buSzPts val="1400"/>
              <a:buChar char="●"/>
            </a:pPr>
            <a:r>
              <a:rPr lang="en">
                <a:solidFill>
                  <a:schemeClr val="lt1"/>
                </a:solidFill>
              </a:rPr>
              <a:t>If he gives only his land and not willing to work</a:t>
            </a:r>
            <a:endParaRPr>
              <a:solidFill>
                <a:schemeClr val="lt1"/>
              </a:solidFill>
            </a:endParaRPr>
          </a:p>
          <a:p>
            <a:pPr indent="-317500" lvl="0" marL="1371600" rtl="0" algn="l">
              <a:lnSpc>
                <a:spcPct val="115000"/>
              </a:lnSpc>
              <a:spcBef>
                <a:spcPts val="0"/>
              </a:spcBef>
              <a:spcAft>
                <a:spcPts val="0"/>
              </a:spcAft>
              <a:buClr>
                <a:schemeClr val="lt1"/>
              </a:buClr>
              <a:buSzPts val="1400"/>
              <a:buChar char="●"/>
            </a:pPr>
            <a:r>
              <a:rPr lang="en">
                <a:solidFill>
                  <a:schemeClr val="lt1"/>
                </a:solidFill>
              </a:rPr>
              <a:t>We register him and give him his identity card</a:t>
            </a:r>
            <a:endParaRPr>
              <a:solidFill>
                <a:schemeClr val="lt1"/>
              </a:solidFill>
            </a:endParaRPr>
          </a:p>
          <a:p>
            <a:pPr indent="-317500" lvl="0" marL="1371600" rtl="0" algn="l">
              <a:lnSpc>
                <a:spcPct val="115000"/>
              </a:lnSpc>
              <a:spcBef>
                <a:spcPts val="0"/>
              </a:spcBef>
              <a:spcAft>
                <a:spcPts val="0"/>
              </a:spcAft>
              <a:buClr>
                <a:schemeClr val="lt1"/>
              </a:buClr>
              <a:buSzPts val="1400"/>
              <a:buChar char="●"/>
            </a:pPr>
            <a:r>
              <a:rPr lang="en">
                <a:solidFill>
                  <a:schemeClr val="lt1"/>
                </a:solidFill>
              </a:rPr>
              <a:t>We grow crops and sell but some amount of money will provided to him…Instead of wasting his vacant land  this is better :)</a:t>
            </a:r>
            <a:endParaRPr>
              <a:solidFill>
                <a:schemeClr val="lt1"/>
              </a:solidFill>
            </a:endParaRPr>
          </a:p>
        </p:txBody>
      </p:sp>
      <p:sp>
        <p:nvSpPr>
          <p:cNvPr id="166" name="Google Shape;166;p23"/>
          <p:cNvSpPr txBox="1"/>
          <p:nvPr/>
        </p:nvSpPr>
        <p:spPr>
          <a:xfrm>
            <a:off x="0" y="0"/>
            <a:ext cx="3000000" cy="4464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n" sz="1700">
                <a:solidFill>
                  <a:schemeClr val="lt1"/>
                </a:solidFill>
              </a:rPr>
              <a:t>O</a:t>
            </a:r>
            <a:r>
              <a:rPr lang="en" sz="1700">
                <a:solidFill>
                  <a:schemeClr val="lt1"/>
                </a:solidFill>
              </a:rPr>
              <a:t>ur business model</a:t>
            </a:r>
            <a:endParaRPr sz="17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4"/>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rgbClr val="FFFFFF"/>
              </a:solidFill>
              <a:latin typeface="EB Garamond"/>
              <a:ea typeface="EB Garamond"/>
              <a:cs typeface="EB Garamond"/>
              <a:sym typeface="EB Garamond"/>
            </a:endParaRPr>
          </a:p>
        </p:txBody>
      </p:sp>
      <p:sp>
        <p:nvSpPr>
          <p:cNvPr id="172" name="Google Shape;172;p24"/>
          <p:cNvSpPr txBox="1"/>
          <p:nvPr/>
        </p:nvSpPr>
        <p:spPr>
          <a:xfrm>
            <a:off x="857250" y="559050"/>
            <a:ext cx="55908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Market analysis:Our customers</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457200" lvl="0" marL="91440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Buyers,Food Industries,Our own farmers. </a:t>
            </a:r>
            <a:endParaRPr>
              <a:solidFill>
                <a:schemeClr val="lt1"/>
              </a:solidFill>
            </a:endParaRPr>
          </a:p>
          <a:p>
            <a:pPr indent="0" lvl="0" marL="0" rtl="0" algn="l">
              <a:lnSpc>
                <a:spcPct val="115000"/>
              </a:lnSpc>
              <a:spcBef>
                <a:spcPts val="0"/>
              </a:spcBef>
              <a:spcAft>
                <a:spcPts val="0"/>
              </a:spcAft>
              <a:buNone/>
            </a:pPr>
            <a:r>
              <a:rPr lang="en">
                <a:solidFill>
                  <a:schemeClr val="lt1"/>
                </a:solidFill>
              </a:rPr>
              <a:t>To Manage their lands,To provide them a stable income</a:t>
            </a:r>
            <a:endParaRPr>
              <a:solidFill>
                <a:schemeClr val="lt1"/>
              </a:solidFill>
            </a:endParaRPr>
          </a:p>
        </p:txBody>
      </p:sp>
      <p:sp>
        <p:nvSpPr>
          <p:cNvPr id="173" name="Google Shape;173;p24"/>
          <p:cNvSpPr txBox="1"/>
          <p:nvPr/>
        </p:nvSpPr>
        <p:spPr>
          <a:xfrm>
            <a:off x="314100" y="2571750"/>
            <a:ext cx="32643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	Solution</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457200" rtl="0" algn="l">
              <a:lnSpc>
                <a:spcPct val="115000"/>
              </a:lnSpc>
              <a:spcBef>
                <a:spcPts val="0"/>
              </a:spcBef>
              <a:spcAft>
                <a:spcPts val="0"/>
              </a:spcAft>
              <a:buNone/>
            </a:pPr>
            <a:r>
              <a:rPr lang="en">
                <a:solidFill>
                  <a:schemeClr val="lt1"/>
                </a:solidFill>
              </a:rPr>
              <a:t>Multiple Crops</a:t>
            </a:r>
            <a:endParaRPr>
              <a:solidFill>
                <a:schemeClr val="lt1"/>
              </a:solidFill>
            </a:endParaRPr>
          </a:p>
          <a:p>
            <a:pPr indent="0" lvl="0" marL="457200" rtl="0" algn="l">
              <a:lnSpc>
                <a:spcPct val="115000"/>
              </a:lnSpc>
              <a:spcBef>
                <a:spcPts val="0"/>
              </a:spcBef>
              <a:spcAft>
                <a:spcPts val="0"/>
              </a:spcAft>
              <a:buNone/>
            </a:pPr>
            <a:r>
              <a:rPr lang="en">
                <a:solidFill>
                  <a:schemeClr val="lt1"/>
                </a:solidFill>
              </a:rPr>
              <a:t>Modernization in agriculture</a:t>
            </a:r>
            <a:endParaRPr>
              <a:solidFill>
                <a:schemeClr val="lt1"/>
              </a:solidFill>
            </a:endParaRPr>
          </a:p>
          <a:p>
            <a:pPr indent="0" lvl="0" marL="457200" rtl="0" algn="l">
              <a:lnSpc>
                <a:spcPct val="115000"/>
              </a:lnSpc>
              <a:spcBef>
                <a:spcPts val="0"/>
              </a:spcBef>
              <a:spcAft>
                <a:spcPts val="0"/>
              </a:spcAft>
              <a:buNone/>
            </a:pPr>
            <a:r>
              <a:rPr lang="en">
                <a:solidFill>
                  <a:schemeClr val="lt1"/>
                </a:solidFill>
              </a:rPr>
              <a:t>Farmers Education is vital</a:t>
            </a:r>
            <a:endParaRPr>
              <a:solidFill>
                <a:schemeClr val="lt1"/>
              </a:solidFill>
            </a:endParaRPr>
          </a:p>
          <a:p>
            <a:pPr indent="0" lvl="0" marL="457200" rtl="0" algn="l">
              <a:lnSpc>
                <a:spcPct val="115000"/>
              </a:lnSpc>
              <a:spcBef>
                <a:spcPts val="0"/>
              </a:spcBef>
              <a:spcAft>
                <a:spcPts val="0"/>
              </a:spcAft>
              <a:buNone/>
            </a:pPr>
            <a:r>
              <a:rPr lang="en">
                <a:solidFill>
                  <a:schemeClr val="lt1"/>
                </a:solidFill>
              </a:rPr>
              <a:t>Crop Insurance</a:t>
            </a:r>
            <a:endParaRPr>
              <a:solidFill>
                <a:schemeClr val="lt1"/>
              </a:solidFill>
            </a:endParaRPr>
          </a:p>
          <a:p>
            <a:pPr indent="0" lvl="0" marL="457200" rtl="0" algn="l">
              <a:lnSpc>
                <a:spcPct val="115000"/>
              </a:lnSpc>
              <a:spcBef>
                <a:spcPts val="0"/>
              </a:spcBef>
              <a:spcAft>
                <a:spcPts val="0"/>
              </a:spcAft>
              <a:buNone/>
            </a:pPr>
            <a:r>
              <a:rPr lang="en">
                <a:solidFill>
                  <a:schemeClr val="lt1"/>
                </a:solidFill>
              </a:rPr>
              <a:t>Better Water Management</a:t>
            </a:r>
            <a:endParaRPr>
              <a:solidFill>
                <a:schemeClr val="lt1"/>
              </a:solidFill>
            </a:endParaRPr>
          </a:p>
          <a:p>
            <a:pPr indent="0" lvl="0" marL="457200" rtl="0" algn="l">
              <a:lnSpc>
                <a:spcPct val="115000"/>
              </a:lnSpc>
              <a:spcBef>
                <a:spcPts val="0"/>
              </a:spcBef>
              <a:spcAft>
                <a:spcPts val="0"/>
              </a:spcAft>
              <a:buNone/>
            </a:pPr>
            <a:r>
              <a:rPr lang="en">
                <a:solidFill>
                  <a:schemeClr val="lt1"/>
                </a:solidFill>
              </a:rPr>
              <a:t>	</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5"/>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rgbClr val="FFFFFF"/>
              </a:solidFill>
              <a:latin typeface="EB Garamond"/>
              <a:ea typeface="EB Garamond"/>
              <a:cs typeface="EB Garamond"/>
              <a:sym typeface="EB Garamond"/>
            </a:endParaRPr>
          </a:p>
        </p:txBody>
      </p:sp>
      <p:sp>
        <p:nvSpPr>
          <p:cNvPr id="179" name="Google Shape;179;p25"/>
          <p:cNvSpPr txBox="1"/>
          <p:nvPr/>
        </p:nvSpPr>
        <p:spPr>
          <a:xfrm>
            <a:off x="857250" y="559050"/>
            <a:ext cx="559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Goals and potential of the business and milestones </a:t>
            </a:r>
            <a:endParaRPr>
              <a:solidFill>
                <a:schemeClr val="lt1"/>
              </a:solidFill>
            </a:endParaRPr>
          </a:p>
        </p:txBody>
      </p:sp>
      <p:sp>
        <p:nvSpPr>
          <p:cNvPr id="180" name="Google Shape;180;p25"/>
          <p:cNvSpPr txBox="1"/>
          <p:nvPr/>
        </p:nvSpPr>
        <p:spPr>
          <a:xfrm>
            <a:off x="314100" y="2571750"/>
            <a:ext cx="32643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chemeClr val="lt1"/>
              </a:solidFill>
            </a:endParaRPr>
          </a:p>
        </p:txBody>
      </p:sp>
      <p:pic>
        <p:nvPicPr>
          <p:cNvPr id="181" name="Google Shape;181;p25"/>
          <p:cNvPicPr preferRelativeResize="0"/>
          <p:nvPr/>
        </p:nvPicPr>
        <p:blipFill>
          <a:blip r:embed="rId4">
            <a:alphaModFix/>
          </a:blip>
          <a:stretch>
            <a:fillRect/>
          </a:stretch>
        </p:blipFill>
        <p:spPr>
          <a:xfrm>
            <a:off x="857250" y="1088675"/>
            <a:ext cx="3975651" cy="1790325"/>
          </a:xfrm>
          <a:prstGeom prst="rect">
            <a:avLst/>
          </a:prstGeom>
          <a:noFill/>
          <a:ln>
            <a:noFill/>
          </a:ln>
        </p:spPr>
      </p:pic>
      <p:pic>
        <p:nvPicPr>
          <p:cNvPr id="182" name="Google Shape;182;p25"/>
          <p:cNvPicPr preferRelativeResize="0"/>
          <p:nvPr/>
        </p:nvPicPr>
        <p:blipFill>
          <a:blip r:embed="rId5">
            <a:alphaModFix/>
          </a:blip>
          <a:stretch>
            <a:fillRect/>
          </a:stretch>
        </p:blipFill>
        <p:spPr>
          <a:xfrm>
            <a:off x="4832900" y="3056250"/>
            <a:ext cx="3896559" cy="1959700"/>
          </a:xfrm>
          <a:prstGeom prst="rect">
            <a:avLst/>
          </a:prstGeom>
          <a:noFill/>
          <a:ln>
            <a:noFill/>
          </a:ln>
        </p:spPr>
      </p:pic>
      <p:sp>
        <p:nvSpPr>
          <p:cNvPr id="183" name="Google Shape;183;p25"/>
          <p:cNvSpPr txBox="1"/>
          <p:nvPr/>
        </p:nvSpPr>
        <p:spPr>
          <a:xfrm>
            <a:off x="5628025" y="1043600"/>
            <a:ext cx="2882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chemeClr val="lt1"/>
                </a:solidFill>
              </a:rPr>
              <a:t>BIO GAS</a:t>
            </a:r>
            <a:endParaRPr sz="3100">
              <a:solidFill>
                <a:schemeClr val="lt1"/>
              </a:solidFill>
            </a:endParaRPr>
          </a:p>
        </p:txBody>
      </p:sp>
      <p:sp>
        <p:nvSpPr>
          <p:cNvPr id="184" name="Google Shape;184;p25"/>
          <p:cNvSpPr txBox="1"/>
          <p:nvPr/>
        </p:nvSpPr>
        <p:spPr>
          <a:xfrm>
            <a:off x="702375" y="3460475"/>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Another by product of bio gas is fertilizer</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pic>
        <p:nvPicPr>
          <p:cNvPr id="189" name="Google Shape;189;p26"/>
          <p:cNvPicPr preferRelativeResize="0"/>
          <p:nvPr/>
        </p:nvPicPr>
        <p:blipFill>
          <a:blip r:embed="rId4">
            <a:alphaModFix/>
          </a:blip>
          <a:stretch>
            <a:fillRect/>
          </a:stretch>
        </p:blipFill>
        <p:spPr>
          <a:xfrm>
            <a:off x="1938125" y="1285800"/>
            <a:ext cx="4547150" cy="3641499"/>
          </a:xfrm>
          <a:prstGeom prst="rect">
            <a:avLst/>
          </a:prstGeom>
          <a:noFill/>
          <a:ln>
            <a:noFill/>
          </a:ln>
        </p:spPr>
      </p:pic>
      <p:sp>
        <p:nvSpPr>
          <p:cNvPr id="190" name="Google Shape;190;p26"/>
          <p:cNvSpPr txBox="1"/>
          <p:nvPr/>
        </p:nvSpPr>
        <p:spPr>
          <a:xfrm>
            <a:off x="844825" y="198775"/>
            <a:ext cx="40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Price of Bio Gas</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27"/>
          <p:cNvSpPr txBox="1"/>
          <p:nvPr/>
        </p:nvSpPr>
        <p:spPr>
          <a:xfrm>
            <a:off x="720575" y="434825"/>
            <a:ext cx="6373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lt1"/>
                </a:solidFill>
              </a:rPr>
              <a:t>Uniqueness of product or service</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196" name="Google Shape;196;p27"/>
          <p:cNvSpPr txBox="1"/>
          <p:nvPr/>
        </p:nvSpPr>
        <p:spPr>
          <a:xfrm>
            <a:off x="1068450" y="1018750"/>
            <a:ext cx="63114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Fresh vegetables to be sold</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lt1"/>
                </a:solidFill>
              </a:rPr>
              <a:t>Residulas of bio gas to be used as fertilizer which enhances soil fertility</a:t>
            </a:r>
            <a:endParaRPr>
              <a:solidFill>
                <a:schemeClr val="lt1"/>
              </a:solidFill>
            </a:endParaRPr>
          </a:p>
          <a:p>
            <a:pPr indent="0" lvl="0" marL="0" rtl="0" algn="l">
              <a:lnSpc>
                <a:spcPct val="115000"/>
              </a:lnSpc>
              <a:spcBef>
                <a:spcPts val="0"/>
              </a:spcBef>
              <a:spcAft>
                <a:spcPts val="0"/>
              </a:spcAft>
              <a:buNone/>
            </a:pPr>
            <a:r>
              <a:rPr lang="en">
                <a:solidFill>
                  <a:schemeClr val="lt1"/>
                </a:solidFill>
              </a:rPr>
              <a:t>Soil testing </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lt1"/>
                </a:solidFill>
              </a:rPr>
              <a:t>Concession for farmers who purchases crops from our shop but they have to show their id card</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197" name="Google Shape;197;p27"/>
          <p:cNvPicPr preferRelativeResize="0"/>
          <p:nvPr/>
        </p:nvPicPr>
        <p:blipFill>
          <a:blip r:embed="rId4">
            <a:alphaModFix/>
          </a:blip>
          <a:stretch>
            <a:fillRect/>
          </a:stretch>
        </p:blipFill>
        <p:spPr>
          <a:xfrm>
            <a:off x="4098444" y="2804900"/>
            <a:ext cx="3212415" cy="213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28"/>
          <p:cNvSpPr txBox="1"/>
          <p:nvPr/>
        </p:nvSpPr>
        <p:spPr>
          <a:xfrm>
            <a:off x="670900" y="3603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Market analysis</a:t>
            </a:r>
            <a:endParaRPr>
              <a:solidFill>
                <a:schemeClr val="lt1"/>
              </a:solidFill>
            </a:endParaRPr>
          </a:p>
        </p:txBody>
      </p:sp>
      <p:pic>
        <p:nvPicPr>
          <p:cNvPr id="203" name="Google Shape;203;p28"/>
          <p:cNvPicPr preferRelativeResize="0"/>
          <p:nvPr/>
        </p:nvPicPr>
        <p:blipFill>
          <a:blip r:embed="rId4">
            <a:alphaModFix/>
          </a:blip>
          <a:stretch>
            <a:fillRect/>
          </a:stretch>
        </p:blipFill>
        <p:spPr>
          <a:xfrm>
            <a:off x="2016000" y="2118025"/>
            <a:ext cx="4730199" cy="2660750"/>
          </a:xfrm>
          <a:prstGeom prst="rect">
            <a:avLst/>
          </a:prstGeom>
          <a:noFill/>
          <a:ln>
            <a:noFill/>
          </a:ln>
        </p:spPr>
      </p:pic>
      <p:sp>
        <p:nvSpPr>
          <p:cNvPr id="204" name="Google Shape;204;p28"/>
          <p:cNvSpPr txBox="1"/>
          <p:nvPr/>
        </p:nvSpPr>
        <p:spPr>
          <a:xfrm>
            <a:off x="416625" y="867463"/>
            <a:ext cx="85782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highlight>
                  <a:srgbClr val="181A1B"/>
                </a:highlight>
                <a:latin typeface="SimSun"/>
                <a:ea typeface="SimSun"/>
                <a:cs typeface="SimSun"/>
                <a:sym typeface="SimSun"/>
              </a:rPr>
              <a:t>I</a:t>
            </a:r>
            <a:r>
              <a:rPr lang="en">
                <a:solidFill>
                  <a:schemeClr val="lt1"/>
                </a:solidFill>
                <a:highlight>
                  <a:srgbClr val="181A1B"/>
                </a:highlight>
                <a:latin typeface="SimSun"/>
                <a:ea typeface="SimSun"/>
                <a:cs typeface="SimSun"/>
                <a:sym typeface="SimSun"/>
              </a:rPr>
              <a:t>t is a broadly used model in business that refers to the five important factors that drive a firm's competitive position within an industry. By thinking through how each force affects you, and by identifying the strength and direction of each force, you can quickly assess the strength of the position and your ability to make a sustained profit in the industry.</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29"/>
          <p:cNvSpPr txBox="1"/>
          <p:nvPr/>
        </p:nvSpPr>
        <p:spPr>
          <a:xfrm>
            <a:off x="524325" y="366150"/>
            <a:ext cx="80808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chemeClr val="lt1"/>
              </a:solidFill>
              <a:latin typeface="EB Garamond"/>
              <a:ea typeface="EB Garamond"/>
              <a:cs typeface="EB Garamond"/>
              <a:sym typeface="EB Garamond"/>
            </a:endParaRPr>
          </a:p>
        </p:txBody>
      </p:sp>
      <p:sp>
        <p:nvSpPr>
          <p:cNvPr id="210" name="Google Shape;210;p29"/>
          <p:cNvSpPr txBox="1"/>
          <p:nvPr/>
        </p:nvSpPr>
        <p:spPr>
          <a:xfrm>
            <a:off x="0" y="0"/>
            <a:ext cx="83736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Level of rivalry –If similar company is there it makes the company less attractive so unique plan</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Power of consumers – less prize &amp; quality is where the consumers go to purchase</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Power of suppliers —  Good raw materials should be takes from suppliers</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Threat of substitutes – Other farmers can grow vegetables and sell it or consumer can grow vegetables in their home or field</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Threat of entry – new compiters may arise.</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0"/>
          <p:cNvSpPr txBox="1"/>
          <p:nvPr/>
        </p:nvSpPr>
        <p:spPr>
          <a:xfrm>
            <a:off x="524325" y="366150"/>
            <a:ext cx="80808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chemeClr val="lt1"/>
              </a:solidFill>
              <a:latin typeface="EB Garamond"/>
              <a:ea typeface="EB Garamond"/>
              <a:cs typeface="EB Garamond"/>
              <a:sym typeface="EB Garamond"/>
            </a:endParaRPr>
          </a:p>
        </p:txBody>
      </p:sp>
      <p:sp>
        <p:nvSpPr>
          <p:cNvPr id="216" name="Google Shape;216;p30"/>
          <p:cNvSpPr txBox="1"/>
          <p:nvPr/>
        </p:nvSpPr>
        <p:spPr>
          <a:xfrm>
            <a:off x="0" y="0"/>
            <a:ext cx="8373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p:txBody>
      </p:sp>
      <p:sp>
        <p:nvSpPr>
          <p:cNvPr id="217" name="Google Shape;217;p30"/>
          <p:cNvSpPr txBox="1"/>
          <p:nvPr/>
        </p:nvSpPr>
        <p:spPr>
          <a:xfrm>
            <a:off x="0" y="0"/>
            <a:ext cx="30000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lang="en" sz="1700">
                <a:solidFill>
                  <a:schemeClr val="lt1"/>
                </a:solidFill>
              </a:rPr>
              <a:t>Pricing</a:t>
            </a:r>
            <a:endParaRPr sz="1700">
              <a:solidFill>
                <a:schemeClr val="lt1"/>
              </a:solidFill>
            </a:endParaRPr>
          </a:p>
        </p:txBody>
      </p:sp>
      <p:sp>
        <p:nvSpPr>
          <p:cNvPr id="218" name="Google Shape;218;p30"/>
          <p:cNvSpPr txBox="1"/>
          <p:nvPr/>
        </p:nvSpPr>
        <p:spPr>
          <a:xfrm>
            <a:off x="189675" y="747300"/>
            <a:ext cx="49041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Depends on buy and sell for vegetables</a:t>
            </a:r>
            <a:endParaRPr>
              <a:solidFill>
                <a:schemeClr val="lt1"/>
              </a:solidFill>
            </a:endParaRPr>
          </a:p>
          <a:p>
            <a:pPr indent="0" lvl="0" marL="0" rtl="0" algn="l">
              <a:lnSpc>
                <a:spcPct val="115000"/>
              </a:lnSpc>
              <a:spcBef>
                <a:spcPts val="0"/>
              </a:spcBef>
              <a:spcAft>
                <a:spcPts val="0"/>
              </a:spcAft>
              <a:buNone/>
            </a:pPr>
            <a:r>
              <a:rPr lang="en">
                <a:solidFill>
                  <a:schemeClr val="lt1"/>
                </a:solidFill>
                <a:highlight>
                  <a:srgbClr val="181A1B"/>
                </a:highlight>
                <a:latin typeface="Roboto"/>
                <a:ea typeface="Roboto"/>
                <a:cs typeface="Roboto"/>
                <a:sym typeface="Roboto"/>
              </a:rPr>
              <a:t>The average price of methane around the world is</a:t>
            </a:r>
            <a:r>
              <a:rPr b="1" lang="en">
                <a:solidFill>
                  <a:schemeClr val="lt1"/>
                </a:solidFill>
                <a:highlight>
                  <a:srgbClr val="181A1B"/>
                </a:highlight>
                <a:latin typeface="Roboto"/>
                <a:ea typeface="Roboto"/>
                <a:cs typeface="Roboto"/>
                <a:sym typeface="Roboto"/>
              </a:rPr>
              <a:t> 1.44 U.S. Dollar per litre</a:t>
            </a:r>
            <a:r>
              <a:rPr lang="en">
                <a:solidFill>
                  <a:schemeClr val="lt1"/>
                </a:solidFill>
                <a:highlight>
                  <a:srgbClr val="181A1B"/>
                </a:highlight>
                <a:latin typeface="Roboto"/>
                <a:ea typeface="Roboto"/>
                <a:cs typeface="Roboto"/>
                <a:sym typeface="Roboto"/>
              </a:rPr>
              <a:t>. </a:t>
            </a:r>
            <a:endParaRPr>
              <a:solidFill>
                <a:schemeClr val="lt1"/>
              </a:solidFill>
            </a:endParaRPr>
          </a:p>
        </p:txBody>
      </p:sp>
      <p:pic>
        <p:nvPicPr>
          <p:cNvPr id="219" name="Google Shape;219;p30"/>
          <p:cNvPicPr preferRelativeResize="0"/>
          <p:nvPr/>
        </p:nvPicPr>
        <p:blipFill>
          <a:blip r:embed="rId4">
            <a:alphaModFix/>
          </a:blip>
          <a:stretch>
            <a:fillRect/>
          </a:stretch>
        </p:blipFill>
        <p:spPr>
          <a:xfrm>
            <a:off x="2276900" y="1696125"/>
            <a:ext cx="5406639" cy="3195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1"/>
          <p:cNvSpPr txBox="1"/>
          <p:nvPr/>
        </p:nvSpPr>
        <p:spPr>
          <a:xfrm>
            <a:off x="0" y="0"/>
            <a:ext cx="8373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p:txBody>
      </p:sp>
      <p:sp>
        <p:nvSpPr>
          <p:cNvPr id="225" name="Google Shape;225;p31"/>
          <p:cNvSpPr txBox="1"/>
          <p:nvPr/>
        </p:nvSpPr>
        <p:spPr>
          <a:xfrm>
            <a:off x="0" y="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700">
              <a:solidFill>
                <a:schemeClr val="lt1"/>
              </a:solidFill>
            </a:endParaRPr>
          </a:p>
        </p:txBody>
      </p:sp>
      <p:sp>
        <p:nvSpPr>
          <p:cNvPr id="226" name="Google Shape;226;p31"/>
          <p:cNvSpPr txBox="1"/>
          <p:nvPr/>
        </p:nvSpPr>
        <p:spPr>
          <a:xfrm>
            <a:off x="189675" y="747300"/>
            <a:ext cx="4904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p:txBody>
      </p:sp>
      <p:sp>
        <p:nvSpPr>
          <p:cNvPr id="227" name="Google Shape;227;p31"/>
          <p:cNvSpPr txBox="1"/>
          <p:nvPr/>
        </p:nvSpPr>
        <p:spPr>
          <a:xfrm>
            <a:off x="0" y="832400"/>
            <a:ext cx="83736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Advertising and promotions</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Farmers are our advertisement because of the discount from the id card.</a:t>
            </a:r>
            <a:endParaRPr>
              <a:solidFill>
                <a:schemeClr val="lt1"/>
              </a:solidFill>
            </a:endParaRPr>
          </a:p>
          <a:p>
            <a:pPr indent="0" lvl="0" marL="0" rtl="0" algn="l">
              <a:lnSpc>
                <a:spcPct val="115000"/>
              </a:lnSpc>
              <a:spcBef>
                <a:spcPts val="0"/>
              </a:spcBef>
              <a:spcAft>
                <a:spcPts val="0"/>
              </a:spcAft>
              <a:buNone/>
            </a:pPr>
            <a:r>
              <a:rPr lang="en">
                <a:solidFill>
                  <a:schemeClr val="lt1"/>
                </a:solidFill>
              </a:rPr>
              <a:t>Google ads for farmers children to get know about our startups</a:t>
            </a:r>
            <a:endParaRPr>
              <a:solidFill>
                <a:schemeClr val="lt1"/>
              </a:solidFill>
            </a:endParaRPr>
          </a:p>
          <a:p>
            <a:pPr indent="0" lvl="0" marL="0" rtl="0" algn="l">
              <a:lnSpc>
                <a:spcPct val="115000"/>
              </a:lnSpc>
              <a:spcBef>
                <a:spcPts val="0"/>
              </a:spcBef>
              <a:spcAft>
                <a:spcPts val="0"/>
              </a:spcAft>
              <a:buNone/>
            </a:pPr>
            <a:r>
              <a:rPr lang="en">
                <a:solidFill>
                  <a:schemeClr val="lt1"/>
                </a:solidFill>
              </a:rPr>
              <a:t>Radio ads for those in village area</a:t>
            </a:r>
            <a:endParaRPr>
              <a:solidFill>
                <a:schemeClr val="lt1"/>
              </a:solidFill>
            </a:endParaRPr>
          </a:p>
          <a:p>
            <a:pPr indent="0" lvl="0" marL="0" rtl="0" algn="l">
              <a:lnSpc>
                <a:spcPct val="115000"/>
              </a:lnSpc>
              <a:spcBef>
                <a:spcPts val="0"/>
              </a:spcBef>
              <a:spcAft>
                <a:spcPts val="0"/>
              </a:spcAft>
              <a:buNone/>
            </a:pPr>
            <a:r>
              <a:rPr lang="en">
                <a:solidFill>
                  <a:schemeClr val="lt1"/>
                </a:solidFill>
              </a:rPr>
              <a:t>Paper ads</a:t>
            </a:r>
            <a:endParaRPr>
              <a:solidFill>
                <a:schemeClr val="lt1"/>
              </a:solidFill>
            </a:endParaRPr>
          </a:p>
          <a:p>
            <a:pPr indent="0" lvl="0" marL="0" rtl="0" algn="l">
              <a:lnSpc>
                <a:spcPct val="115000"/>
              </a:lnSpc>
              <a:spcBef>
                <a:spcPts val="0"/>
              </a:spcBef>
              <a:spcAft>
                <a:spcPts val="0"/>
              </a:spcAft>
              <a:buNone/>
            </a:pPr>
            <a:r>
              <a:rPr lang="en">
                <a:solidFill>
                  <a:schemeClr val="lt1"/>
                </a:solidFill>
              </a:rPr>
              <a:t>Meeting with farmers</a:t>
            </a:r>
            <a:endParaRPr>
              <a:solidFill>
                <a:schemeClr val="lt1"/>
              </a:solidFill>
            </a:endParaRPr>
          </a:p>
        </p:txBody>
      </p:sp>
      <p:pic>
        <p:nvPicPr>
          <p:cNvPr id="228" name="Google Shape;228;p31"/>
          <p:cNvPicPr preferRelativeResize="0"/>
          <p:nvPr/>
        </p:nvPicPr>
        <p:blipFill>
          <a:blip r:embed="rId4">
            <a:alphaModFix/>
          </a:blip>
          <a:stretch>
            <a:fillRect/>
          </a:stretch>
        </p:blipFill>
        <p:spPr>
          <a:xfrm>
            <a:off x="1432075" y="2719400"/>
            <a:ext cx="6066650" cy="211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p:nvPr/>
        </p:nvSpPr>
        <p:spPr>
          <a:xfrm>
            <a:off x="2405825" y="696800"/>
            <a:ext cx="956100" cy="665100"/>
          </a:xfrm>
          <a:prstGeom prst="rightArrow">
            <a:avLst>
              <a:gd fmla="val 50000" name="adj1"/>
              <a:gd fmla="val 50000" name="adj2"/>
            </a:avLst>
          </a:prstGeom>
          <a:gradFill>
            <a:gsLst>
              <a:gs pos="0">
                <a:srgbClr val="FFFFFF"/>
              </a:gs>
              <a:gs pos="100000">
                <a:srgbClr val="BEBEBE"/>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rot="1937931">
            <a:off x="5893970" y="1075491"/>
            <a:ext cx="956141" cy="665008"/>
          </a:xfrm>
          <a:prstGeom prst="rightArrow">
            <a:avLst>
              <a:gd fmla="val 50000" name="adj1"/>
              <a:gd fmla="val 50000" name="adj2"/>
            </a:avLst>
          </a:prstGeom>
          <a:gradFill>
            <a:gsLst>
              <a:gs pos="0">
                <a:srgbClr val="FFFFFF"/>
              </a:gs>
              <a:gs pos="100000">
                <a:srgbClr val="BEBEBE"/>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rot="8833942">
            <a:off x="5840513" y="2885992"/>
            <a:ext cx="956150" cy="664898"/>
          </a:xfrm>
          <a:prstGeom prst="rightArrow">
            <a:avLst>
              <a:gd fmla="val 50000" name="adj1"/>
              <a:gd fmla="val 50000" name="adj2"/>
            </a:avLst>
          </a:prstGeom>
          <a:gradFill>
            <a:gsLst>
              <a:gs pos="0">
                <a:srgbClr val="FFFFFF"/>
              </a:gs>
              <a:gs pos="100000">
                <a:srgbClr val="BEBEBE"/>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rot="10798921">
            <a:off x="2402374" y="3249136"/>
            <a:ext cx="956100" cy="665100"/>
          </a:xfrm>
          <a:prstGeom prst="rightArrow">
            <a:avLst>
              <a:gd fmla="val 50000" name="adj1"/>
              <a:gd fmla="val 50000" name="adj2"/>
            </a:avLst>
          </a:prstGeom>
          <a:gradFill>
            <a:gsLst>
              <a:gs pos="0">
                <a:srgbClr val="FFFFFF"/>
              </a:gs>
              <a:gs pos="100000">
                <a:srgbClr val="BEBEBE"/>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14"/>
          <p:cNvGrpSpPr/>
          <p:nvPr/>
        </p:nvGrpSpPr>
        <p:grpSpPr>
          <a:xfrm>
            <a:off x="3642475" y="176250"/>
            <a:ext cx="1919251" cy="2272875"/>
            <a:chOff x="3642475" y="176250"/>
            <a:chExt cx="1919251" cy="2272875"/>
          </a:xfrm>
        </p:grpSpPr>
        <p:pic>
          <p:nvPicPr>
            <p:cNvPr id="65" name="Google Shape;65;p14"/>
            <p:cNvPicPr preferRelativeResize="0"/>
            <p:nvPr/>
          </p:nvPicPr>
          <p:blipFill>
            <a:blip r:embed="rId4">
              <a:alphaModFix/>
            </a:blip>
            <a:stretch>
              <a:fillRect/>
            </a:stretch>
          </p:blipFill>
          <p:spPr>
            <a:xfrm>
              <a:off x="3642475" y="176250"/>
              <a:ext cx="1676349" cy="1676349"/>
            </a:xfrm>
            <a:prstGeom prst="rect">
              <a:avLst/>
            </a:prstGeom>
            <a:noFill/>
            <a:ln>
              <a:noFill/>
            </a:ln>
          </p:spPr>
        </p:pic>
        <p:sp>
          <p:nvSpPr>
            <p:cNvPr id="66" name="Google Shape;66;p14"/>
            <p:cNvSpPr txBox="1"/>
            <p:nvPr/>
          </p:nvSpPr>
          <p:spPr>
            <a:xfrm>
              <a:off x="3706226" y="1987425"/>
              <a:ext cx="185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MIDDLE-MAN</a:t>
              </a:r>
              <a:endParaRPr b="1" sz="1800">
                <a:solidFill>
                  <a:srgbClr val="FFFFFF"/>
                </a:solidFill>
                <a:latin typeface="Lora"/>
                <a:ea typeface="Lora"/>
                <a:cs typeface="Lora"/>
                <a:sym typeface="Lora"/>
              </a:endParaRPr>
            </a:p>
          </p:txBody>
        </p:sp>
      </p:grpSp>
      <p:grpSp>
        <p:nvGrpSpPr>
          <p:cNvPr id="67" name="Google Shape;67;p14"/>
          <p:cNvGrpSpPr/>
          <p:nvPr/>
        </p:nvGrpSpPr>
        <p:grpSpPr>
          <a:xfrm>
            <a:off x="7182375" y="1229125"/>
            <a:ext cx="1945200" cy="2527675"/>
            <a:chOff x="7081875" y="1241750"/>
            <a:chExt cx="1945200" cy="2527675"/>
          </a:xfrm>
        </p:grpSpPr>
        <p:pic>
          <p:nvPicPr>
            <p:cNvPr id="68" name="Google Shape;68;p14"/>
            <p:cNvPicPr preferRelativeResize="0"/>
            <p:nvPr/>
          </p:nvPicPr>
          <p:blipFill>
            <a:blip r:embed="rId5">
              <a:alphaModFix/>
            </a:blip>
            <a:stretch>
              <a:fillRect/>
            </a:stretch>
          </p:blipFill>
          <p:spPr>
            <a:xfrm>
              <a:off x="7126750" y="1241750"/>
              <a:ext cx="1620950" cy="1620950"/>
            </a:xfrm>
            <a:prstGeom prst="rect">
              <a:avLst/>
            </a:prstGeom>
            <a:noFill/>
            <a:ln cap="flat" cmpd="sng" w="9525">
              <a:solidFill>
                <a:srgbClr val="000000"/>
              </a:solidFill>
              <a:prstDash val="solid"/>
              <a:round/>
              <a:headEnd len="sm" w="sm" type="none"/>
              <a:tailEnd len="sm" w="sm" type="none"/>
            </a:ln>
          </p:spPr>
        </p:pic>
        <p:sp>
          <p:nvSpPr>
            <p:cNvPr id="69" name="Google Shape;69;p14"/>
            <p:cNvSpPr txBox="1"/>
            <p:nvPr/>
          </p:nvSpPr>
          <p:spPr>
            <a:xfrm>
              <a:off x="7081875" y="3092325"/>
              <a:ext cx="194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TRANSPORTER</a:t>
              </a:r>
              <a:endParaRPr/>
            </a:p>
            <a:p>
              <a:pPr indent="0" lvl="0" marL="0" rtl="0" algn="l">
                <a:spcBef>
                  <a:spcPts val="0"/>
                </a:spcBef>
                <a:spcAft>
                  <a:spcPts val="0"/>
                </a:spcAft>
                <a:buNone/>
              </a:pPr>
              <a:r>
                <a:t/>
              </a:r>
              <a:endParaRPr/>
            </a:p>
          </p:txBody>
        </p:sp>
      </p:grpSp>
      <p:grpSp>
        <p:nvGrpSpPr>
          <p:cNvPr id="70" name="Google Shape;70;p14"/>
          <p:cNvGrpSpPr/>
          <p:nvPr/>
        </p:nvGrpSpPr>
        <p:grpSpPr>
          <a:xfrm>
            <a:off x="3656225" y="2680100"/>
            <a:ext cx="1855500" cy="2551250"/>
            <a:chOff x="3656225" y="2680100"/>
            <a:chExt cx="1855500" cy="2551250"/>
          </a:xfrm>
        </p:grpSpPr>
        <p:pic>
          <p:nvPicPr>
            <p:cNvPr id="71" name="Google Shape;71;p14"/>
            <p:cNvPicPr preferRelativeResize="0"/>
            <p:nvPr/>
          </p:nvPicPr>
          <p:blipFill>
            <a:blip r:embed="rId6">
              <a:alphaModFix/>
            </a:blip>
            <a:stretch>
              <a:fillRect/>
            </a:stretch>
          </p:blipFill>
          <p:spPr>
            <a:xfrm>
              <a:off x="3682388" y="2680100"/>
              <a:ext cx="1803174" cy="1803174"/>
            </a:xfrm>
            <a:prstGeom prst="rect">
              <a:avLst/>
            </a:prstGeom>
            <a:noFill/>
            <a:ln>
              <a:noFill/>
            </a:ln>
          </p:spPr>
        </p:pic>
        <p:sp>
          <p:nvSpPr>
            <p:cNvPr id="72" name="Google Shape;72;p14"/>
            <p:cNvSpPr txBox="1"/>
            <p:nvPr/>
          </p:nvSpPr>
          <p:spPr>
            <a:xfrm>
              <a:off x="3656225" y="4554250"/>
              <a:ext cx="1855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      </a:t>
              </a:r>
              <a:r>
                <a:rPr b="1" lang="en" sz="1800">
                  <a:solidFill>
                    <a:srgbClr val="FFFFFF"/>
                  </a:solidFill>
                  <a:latin typeface="Lora"/>
                  <a:ea typeface="Lora"/>
                  <a:cs typeface="Lora"/>
                  <a:sym typeface="Lora"/>
                </a:rPr>
                <a:t>MANDIS</a:t>
              </a:r>
              <a:endParaRPr b="1" sz="1800">
                <a:solidFill>
                  <a:srgbClr val="FFFFFF"/>
                </a:solidFill>
                <a:latin typeface="Lora"/>
                <a:ea typeface="Lora"/>
                <a:cs typeface="Lora"/>
                <a:sym typeface="Lora"/>
              </a:endParaRPr>
            </a:p>
            <a:p>
              <a:pPr indent="0" lvl="0" marL="0" rtl="0" algn="l">
                <a:spcBef>
                  <a:spcPts val="0"/>
                </a:spcBef>
                <a:spcAft>
                  <a:spcPts val="0"/>
                </a:spcAft>
                <a:buNone/>
              </a:pPr>
              <a:r>
                <a:t/>
              </a:r>
              <a:endParaRPr/>
            </a:p>
          </p:txBody>
        </p:sp>
      </p:grpSp>
      <p:grpSp>
        <p:nvGrpSpPr>
          <p:cNvPr id="73" name="Google Shape;73;p14"/>
          <p:cNvGrpSpPr/>
          <p:nvPr/>
        </p:nvGrpSpPr>
        <p:grpSpPr>
          <a:xfrm>
            <a:off x="214750" y="2609087"/>
            <a:ext cx="1945174" cy="2493188"/>
            <a:chOff x="214750" y="2609087"/>
            <a:chExt cx="1945174" cy="2493188"/>
          </a:xfrm>
        </p:grpSpPr>
        <p:pic>
          <p:nvPicPr>
            <p:cNvPr id="74" name="Google Shape;74;p14"/>
            <p:cNvPicPr preferRelativeResize="0"/>
            <p:nvPr/>
          </p:nvPicPr>
          <p:blipFill>
            <a:blip r:embed="rId7">
              <a:alphaModFix/>
            </a:blip>
            <a:stretch>
              <a:fillRect/>
            </a:stretch>
          </p:blipFill>
          <p:spPr>
            <a:xfrm>
              <a:off x="214750" y="2609087"/>
              <a:ext cx="1945174" cy="1945174"/>
            </a:xfrm>
            <a:prstGeom prst="rect">
              <a:avLst/>
            </a:prstGeom>
            <a:noFill/>
            <a:ln>
              <a:noFill/>
            </a:ln>
          </p:spPr>
        </p:pic>
        <p:sp>
          <p:nvSpPr>
            <p:cNvPr id="75" name="Google Shape;75;p14"/>
            <p:cNvSpPr txBox="1"/>
            <p:nvPr/>
          </p:nvSpPr>
          <p:spPr>
            <a:xfrm>
              <a:off x="334575" y="4640575"/>
              <a:ext cx="179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CUSTOMER</a:t>
              </a:r>
              <a:endParaRPr/>
            </a:p>
          </p:txBody>
        </p:sp>
      </p:grpSp>
      <p:grpSp>
        <p:nvGrpSpPr>
          <p:cNvPr id="76" name="Google Shape;76;p14"/>
          <p:cNvGrpSpPr/>
          <p:nvPr/>
        </p:nvGrpSpPr>
        <p:grpSpPr>
          <a:xfrm>
            <a:off x="342875" y="176250"/>
            <a:ext cx="1553800" cy="2071750"/>
            <a:chOff x="342875" y="328650"/>
            <a:chExt cx="1553800" cy="2071750"/>
          </a:xfrm>
        </p:grpSpPr>
        <p:pic>
          <p:nvPicPr>
            <p:cNvPr id="77" name="Google Shape;77;p14"/>
            <p:cNvPicPr preferRelativeResize="0"/>
            <p:nvPr/>
          </p:nvPicPr>
          <p:blipFill>
            <a:blip r:embed="rId8">
              <a:alphaModFix/>
            </a:blip>
            <a:stretch>
              <a:fillRect/>
            </a:stretch>
          </p:blipFill>
          <p:spPr>
            <a:xfrm>
              <a:off x="342875" y="328650"/>
              <a:ext cx="1553800" cy="1553800"/>
            </a:xfrm>
            <a:prstGeom prst="rect">
              <a:avLst/>
            </a:prstGeom>
            <a:noFill/>
            <a:ln>
              <a:noFill/>
            </a:ln>
          </p:spPr>
        </p:pic>
        <p:sp>
          <p:nvSpPr>
            <p:cNvPr id="78" name="Google Shape;78;p14"/>
            <p:cNvSpPr txBox="1"/>
            <p:nvPr/>
          </p:nvSpPr>
          <p:spPr>
            <a:xfrm>
              <a:off x="420088" y="1938700"/>
              <a:ext cx="138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FARMER</a:t>
              </a:r>
              <a:endParaRPr b="1" sz="1800">
                <a:solidFill>
                  <a:srgbClr val="FFFFFF"/>
                </a:solidFill>
                <a:latin typeface="Lora"/>
                <a:ea typeface="Lora"/>
                <a:cs typeface="Lora"/>
                <a:sym typeface="Lor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2"/>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chemeClr val="lt1"/>
              </a:solidFill>
              <a:latin typeface="EB Garamond"/>
              <a:ea typeface="EB Garamond"/>
              <a:cs typeface="EB Garamond"/>
              <a:sym typeface="EB Garamond"/>
            </a:endParaRPr>
          </a:p>
        </p:txBody>
      </p:sp>
      <p:sp>
        <p:nvSpPr>
          <p:cNvPr id="234" name="Google Shape;234;p32"/>
          <p:cNvSpPr txBox="1"/>
          <p:nvPr/>
        </p:nvSpPr>
        <p:spPr>
          <a:xfrm>
            <a:off x="857250" y="559050"/>
            <a:ext cx="559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p:txBody>
      </p:sp>
      <p:sp>
        <p:nvSpPr>
          <p:cNvPr id="235" name="Google Shape;235;p32"/>
          <p:cNvSpPr txBox="1"/>
          <p:nvPr/>
        </p:nvSpPr>
        <p:spPr>
          <a:xfrm>
            <a:off x="314100" y="1205125"/>
            <a:ext cx="3264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chemeClr val="lt1"/>
                </a:solidFill>
              </a:rPr>
              <a:t>Legal structure – stock agreements</a:t>
            </a:r>
            <a:endParaRPr>
              <a:solidFill>
                <a:schemeClr val="lt1"/>
              </a:solidFill>
            </a:endParaRPr>
          </a:p>
        </p:txBody>
      </p:sp>
      <p:sp>
        <p:nvSpPr>
          <p:cNvPr id="236" name="Google Shape;236;p32"/>
          <p:cNvSpPr txBox="1"/>
          <p:nvPr/>
        </p:nvSpPr>
        <p:spPr>
          <a:xfrm>
            <a:off x="174250" y="323775"/>
            <a:ext cx="8649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lt1"/>
                </a:solidFill>
              </a:rPr>
              <a:t>Management</a:t>
            </a:r>
            <a:endParaRPr sz="3200">
              <a:solidFill>
                <a:schemeClr val="lt1"/>
              </a:solidFill>
              <a:latin typeface="Times New Roman"/>
              <a:ea typeface="Times New Roman"/>
              <a:cs typeface="Times New Roman"/>
              <a:sym typeface="Times New Roman"/>
            </a:endParaRPr>
          </a:p>
        </p:txBody>
      </p:sp>
      <p:sp>
        <p:nvSpPr>
          <p:cNvPr id="237" name="Google Shape;237;p32"/>
          <p:cNvSpPr txBox="1"/>
          <p:nvPr/>
        </p:nvSpPr>
        <p:spPr>
          <a:xfrm>
            <a:off x="447275" y="1851200"/>
            <a:ext cx="76158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DDDAD6"/>
                </a:solidFill>
                <a:highlight>
                  <a:srgbClr val="181A1B"/>
                </a:highlight>
                <a:latin typeface="Roboto"/>
                <a:ea typeface="Roboto"/>
                <a:cs typeface="Roboto"/>
                <a:sym typeface="Roboto"/>
              </a:rPr>
              <a:t>In a stocking agreement, a</a:t>
            </a:r>
            <a:r>
              <a:rPr b="1" lang="en">
                <a:solidFill>
                  <a:srgbClr val="DDDAD6"/>
                </a:solidFill>
                <a:highlight>
                  <a:srgbClr val="181A1B"/>
                </a:highlight>
                <a:latin typeface="Roboto"/>
                <a:ea typeface="Roboto"/>
                <a:cs typeface="Roboto"/>
                <a:sym typeface="Roboto"/>
              </a:rPr>
              <a:t> buyer agrees to purchase, and a supplier agrees to ship a certain amount of product throughout a set time</a:t>
            </a:r>
            <a:r>
              <a:rPr lang="en">
                <a:solidFill>
                  <a:srgbClr val="DDDAD6"/>
                </a:solidFill>
                <a:highlight>
                  <a:srgbClr val="181A1B"/>
                </a:highlight>
                <a:latin typeface="Roboto"/>
                <a:ea typeface="Roboto"/>
                <a:cs typeface="Roboto"/>
                <a:sym typeface="Roboto"/>
              </a:rPr>
              <a:t>. This arrangement allows companies to manage their inventory to avoid overstocking or running out of a product.</a:t>
            </a:r>
            <a:endParaRPr/>
          </a:p>
        </p:txBody>
      </p:sp>
      <p:pic>
        <p:nvPicPr>
          <p:cNvPr id="238" name="Google Shape;238;p32"/>
          <p:cNvPicPr preferRelativeResize="0"/>
          <p:nvPr/>
        </p:nvPicPr>
        <p:blipFill>
          <a:blip r:embed="rId4">
            <a:alphaModFix/>
          </a:blip>
          <a:stretch>
            <a:fillRect/>
          </a:stretch>
        </p:blipFill>
        <p:spPr>
          <a:xfrm>
            <a:off x="2525375" y="2874550"/>
            <a:ext cx="3769054" cy="2091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3"/>
          <p:cNvSpPr txBox="1"/>
          <p:nvPr/>
        </p:nvSpPr>
        <p:spPr>
          <a:xfrm>
            <a:off x="720575" y="583950"/>
            <a:ext cx="6771300" cy="23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 Employment agreements, </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50000"/>
              </a:lnSpc>
              <a:spcBef>
                <a:spcPts val="500"/>
              </a:spcBef>
              <a:spcAft>
                <a:spcPts val="0"/>
              </a:spcAft>
              <a:buNone/>
            </a:pPr>
            <a:r>
              <a:rPr lang="en">
                <a:solidFill>
                  <a:schemeClr val="lt1"/>
                </a:solidFill>
                <a:latin typeface="Roboto"/>
                <a:ea typeface="Roboto"/>
                <a:cs typeface="Roboto"/>
                <a:sym typeface="Roboto"/>
              </a:rPr>
              <a:t>This Employment Agreement i.e. terms and conditions of employment is a contract for use when an Indian business </a:t>
            </a:r>
            <a:r>
              <a:rPr b="1" lang="en">
                <a:solidFill>
                  <a:schemeClr val="lt1"/>
                </a:solidFill>
                <a:latin typeface="Roboto"/>
                <a:ea typeface="Roboto"/>
                <a:cs typeface="Roboto"/>
                <a:sym typeface="Roboto"/>
              </a:rPr>
              <a:t>hires a new employee</a:t>
            </a:r>
            <a:r>
              <a:rPr lang="en">
                <a:solidFill>
                  <a:schemeClr val="lt1"/>
                </a:solidFill>
                <a:latin typeface="Roboto"/>
                <a:ea typeface="Roboto"/>
                <a:cs typeface="Roboto"/>
                <a:sym typeface="Roboto"/>
              </a:rPr>
              <a:t>. It can be used for a range of different employment types, including full time, part-time and fixed term.</a:t>
            </a:r>
            <a:endParaRPr>
              <a:solidFill>
                <a:schemeClr val="lt1"/>
              </a:solidFill>
              <a:latin typeface="Roboto"/>
              <a:ea typeface="Roboto"/>
              <a:cs typeface="Roboto"/>
              <a:sym typeface="Roboto"/>
            </a:endParaRPr>
          </a:p>
          <a:p>
            <a:pPr indent="0" lvl="0" marL="0" rtl="0" algn="l">
              <a:lnSpc>
                <a:spcPct val="150000"/>
              </a:lnSpc>
              <a:spcBef>
                <a:spcPts val="500"/>
              </a:spcBef>
              <a:spcAft>
                <a:spcPts val="500"/>
              </a:spcAft>
              <a:buNone/>
            </a:pPr>
            <a:r>
              <a:rPr lang="en">
                <a:solidFill>
                  <a:schemeClr val="lt1"/>
                </a:solidFill>
                <a:latin typeface="Roboto"/>
                <a:ea typeface="Roboto"/>
                <a:cs typeface="Roboto"/>
                <a:sym typeface="Roboto"/>
              </a:rPr>
              <a:t>This Agreement sets out all the terms of employment, including </a:t>
            </a:r>
            <a:r>
              <a:rPr b="1" lang="en">
                <a:solidFill>
                  <a:schemeClr val="lt1"/>
                </a:solidFill>
                <a:latin typeface="Roboto"/>
                <a:ea typeface="Roboto"/>
                <a:cs typeface="Roboto"/>
                <a:sym typeface="Roboto"/>
              </a:rPr>
              <a:t>job duties, salary and benefits, work hours, confidentiality, annual leave</a:t>
            </a:r>
            <a:r>
              <a:rPr lang="en">
                <a:solidFill>
                  <a:schemeClr val="lt1"/>
                </a:solidFill>
                <a:latin typeface="Roboto"/>
                <a:ea typeface="Roboto"/>
                <a:cs typeface="Roboto"/>
                <a:sym typeface="Roboto"/>
              </a:rPr>
              <a:t> and various other key terms.</a:t>
            </a:r>
            <a:endParaRPr>
              <a:solidFill>
                <a:schemeClr val="lt1"/>
              </a:solidFill>
            </a:endParaRPr>
          </a:p>
        </p:txBody>
      </p:sp>
      <p:pic>
        <p:nvPicPr>
          <p:cNvPr id="244" name="Google Shape;244;p33"/>
          <p:cNvPicPr preferRelativeResize="0"/>
          <p:nvPr/>
        </p:nvPicPr>
        <p:blipFill>
          <a:blip r:embed="rId4">
            <a:alphaModFix/>
          </a:blip>
          <a:stretch>
            <a:fillRect/>
          </a:stretch>
        </p:blipFill>
        <p:spPr>
          <a:xfrm>
            <a:off x="2711725" y="2978700"/>
            <a:ext cx="3277304" cy="1937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4"/>
          <p:cNvSpPr txBox="1"/>
          <p:nvPr/>
        </p:nvSpPr>
        <p:spPr>
          <a:xfrm>
            <a:off x="385175" y="2609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Financial forecast</a:t>
            </a:r>
            <a:endParaRPr>
              <a:solidFill>
                <a:schemeClr val="lt1"/>
              </a:solidFill>
            </a:endParaRPr>
          </a:p>
        </p:txBody>
      </p:sp>
      <p:sp>
        <p:nvSpPr>
          <p:cNvPr id="250" name="Google Shape;250;p34"/>
          <p:cNvSpPr txBox="1"/>
          <p:nvPr/>
        </p:nvSpPr>
        <p:spPr>
          <a:xfrm>
            <a:off x="301500" y="7114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Cash flow/Revenue source</a:t>
            </a:r>
            <a:endParaRPr>
              <a:solidFill>
                <a:schemeClr val="lt1"/>
              </a:solidFill>
            </a:endParaRPr>
          </a:p>
        </p:txBody>
      </p:sp>
      <p:sp>
        <p:nvSpPr>
          <p:cNvPr id="251" name="Google Shape;251;p34"/>
          <p:cNvSpPr txBox="1"/>
          <p:nvPr/>
        </p:nvSpPr>
        <p:spPr>
          <a:xfrm>
            <a:off x="385175" y="1596875"/>
            <a:ext cx="35781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Vegetable,Fruits &amp; Crops</a:t>
            </a:r>
            <a:endParaRPr>
              <a:solidFill>
                <a:schemeClr val="lt1"/>
              </a:solidFill>
            </a:endParaRPr>
          </a:p>
          <a:p>
            <a:pPr indent="0" lvl="0" marL="0" rtl="0" algn="l">
              <a:lnSpc>
                <a:spcPct val="115000"/>
              </a:lnSpc>
              <a:spcBef>
                <a:spcPts val="0"/>
              </a:spcBef>
              <a:spcAft>
                <a:spcPts val="0"/>
              </a:spcAft>
              <a:buNone/>
            </a:pPr>
            <a:r>
              <a:rPr lang="en">
                <a:solidFill>
                  <a:schemeClr val="lt1"/>
                </a:solidFill>
              </a:rPr>
              <a:t>Bio gas</a:t>
            </a:r>
            <a:endParaRPr>
              <a:solidFill>
                <a:schemeClr val="lt1"/>
              </a:solidFill>
            </a:endParaRPr>
          </a:p>
          <a:p>
            <a:pPr indent="0" lvl="0" marL="0" rtl="0" algn="l">
              <a:lnSpc>
                <a:spcPct val="115000"/>
              </a:lnSpc>
              <a:spcBef>
                <a:spcPts val="0"/>
              </a:spcBef>
              <a:spcAft>
                <a:spcPts val="0"/>
              </a:spcAft>
              <a:buNone/>
            </a:pPr>
            <a:r>
              <a:rPr lang="en">
                <a:solidFill>
                  <a:schemeClr val="lt1"/>
                </a:solidFill>
              </a:rPr>
              <a:t>Natural Fertilizer</a:t>
            </a:r>
            <a:endParaRPr>
              <a:solidFill>
                <a:schemeClr val="lt1"/>
              </a:solidFill>
            </a:endParaRPr>
          </a:p>
          <a:p>
            <a:pPr indent="0" lvl="0" marL="0" rtl="0" algn="l">
              <a:lnSpc>
                <a:spcPct val="115000"/>
              </a:lnSpc>
              <a:spcBef>
                <a:spcPts val="0"/>
              </a:spcBef>
              <a:spcAft>
                <a:spcPts val="0"/>
              </a:spcAft>
              <a:buNone/>
            </a:pPr>
            <a:r>
              <a:rPr lang="en">
                <a:solidFill>
                  <a:schemeClr val="lt1"/>
                </a:solidFill>
              </a:rPr>
              <a:t>Farmers who purchases our product</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35"/>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rgbClr val="FFFFFF"/>
              </a:solidFill>
              <a:latin typeface="EB Garamond"/>
              <a:ea typeface="EB Garamond"/>
              <a:cs typeface="EB Garamond"/>
              <a:sym typeface="EB Garamond"/>
            </a:endParaRPr>
          </a:p>
        </p:txBody>
      </p:sp>
      <p:sp>
        <p:nvSpPr>
          <p:cNvPr id="257" name="Google Shape;257;p35"/>
          <p:cNvSpPr txBox="1"/>
          <p:nvPr/>
        </p:nvSpPr>
        <p:spPr>
          <a:xfrm>
            <a:off x="857250" y="559050"/>
            <a:ext cx="559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p:txBody>
      </p:sp>
      <p:sp>
        <p:nvSpPr>
          <p:cNvPr id="258" name="Google Shape;258;p35"/>
          <p:cNvSpPr txBox="1"/>
          <p:nvPr/>
        </p:nvSpPr>
        <p:spPr>
          <a:xfrm>
            <a:off x="314100" y="2571750"/>
            <a:ext cx="32643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chemeClr val="lt1"/>
              </a:solidFill>
            </a:endParaRPr>
          </a:p>
        </p:txBody>
      </p:sp>
      <p:sp>
        <p:nvSpPr>
          <p:cNvPr id="259" name="Google Shape;259;p35"/>
          <p:cNvSpPr txBox="1"/>
          <p:nvPr/>
        </p:nvSpPr>
        <p:spPr>
          <a:xfrm>
            <a:off x="174250" y="323775"/>
            <a:ext cx="8649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latin typeface="Times New Roman"/>
                <a:ea typeface="Times New Roman"/>
                <a:cs typeface="Times New Roman"/>
                <a:sym typeface="Times New Roman"/>
              </a:rPr>
              <a:t> Funding the Growth / Scalability </a:t>
            </a:r>
            <a:endParaRPr sz="2400">
              <a:solidFill>
                <a:schemeClr val="lt1"/>
              </a:solidFill>
              <a:latin typeface="Times New Roman"/>
              <a:ea typeface="Times New Roman"/>
              <a:cs typeface="Times New Roman"/>
              <a:sym typeface="Times New Roman"/>
            </a:endParaRPr>
          </a:p>
        </p:txBody>
      </p:sp>
      <p:sp>
        <p:nvSpPr>
          <p:cNvPr id="260" name="Google Shape;260;p35"/>
          <p:cNvSpPr txBox="1"/>
          <p:nvPr/>
        </p:nvSpPr>
        <p:spPr>
          <a:xfrm>
            <a:off x="296725" y="1778025"/>
            <a:ext cx="5281200" cy="30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Making growth more cost-efficient</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Financing growth from profits</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Attracting investors</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Converting assets into growth</a:t>
            </a:r>
            <a:endParaRPr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Finding financing</a:t>
            </a:r>
            <a:endParaRPr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61" name="Google Shape;261;p35"/>
          <p:cNvSpPr txBox="1"/>
          <p:nvPr/>
        </p:nvSpPr>
        <p:spPr>
          <a:xfrm>
            <a:off x="327325" y="1012625"/>
            <a:ext cx="8159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Times New Roman"/>
                <a:ea typeface="Times New Roman"/>
                <a:cs typeface="Times New Roman"/>
                <a:sym typeface="Times New Roman"/>
              </a:rPr>
              <a:t>As your business grows, your expenses may increase, requiring more financing.</a:t>
            </a:r>
            <a:endParaRPr/>
          </a:p>
        </p:txBody>
      </p:sp>
      <p:pic>
        <p:nvPicPr>
          <p:cNvPr id="262" name="Google Shape;262;p35"/>
          <p:cNvPicPr preferRelativeResize="0"/>
          <p:nvPr/>
        </p:nvPicPr>
        <p:blipFill>
          <a:blip r:embed="rId4">
            <a:alphaModFix/>
          </a:blip>
          <a:stretch>
            <a:fillRect/>
          </a:stretch>
        </p:blipFill>
        <p:spPr>
          <a:xfrm>
            <a:off x="5671375" y="2230475"/>
            <a:ext cx="2141600" cy="2141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36"/>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rgbClr val="FFFFFF"/>
              </a:solidFill>
              <a:latin typeface="EB Garamond"/>
              <a:ea typeface="EB Garamond"/>
              <a:cs typeface="EB Garamond"/>
              <a:sym typeface="EB Garamond"/>
            </a:endParaRPr>
          </a:p>
        </p:txBody>
      </p:sp>
      <p:sp>
        <p:nvSpPr>
          <p:cNvPr id="268" name="Google Shape;268;p36"/>
          <p:cNvSpPr txBox="1"/>
          <p:nvPr/>
        </p:nvSpPr>
        <p:spPr>
          <a:xfrm>
            <a:off x="857250" y="559050"/>
            <a:ext cx="559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p:txBody>
      </p:sp>
      <p:sp>
        <p:nvSpPr>
          <p:cNvPr id="269" name="Google Shape;269;p36"/>
          <p:cNvSpPr txBox="1"/>
          <p:nvPr/>
        </p:nvSpPr>
        <p:spPr>
          <a:xfrm>
            <a:off x="314100" y="2571750"/>
            <a:ext cx="32643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chemeClr val="lt1"/>
              </a:solidFill>
            </a:endParaRPr>
          </a:p>
        </p:txBody>
      </p:sp>
      <p:sp>
        <p:nvSpPr>
          <p:cNvPr id="270" name="Google Shape;270;p36"/>
          <p:cNvSpPr txBox="1"/>
          <p:nvPr/>
        </p:nvSpPr>
        <p:spPr>
          <a:xfrm>
            <a:off x="314100" y="832577"/>
            <a:ext cx="4607700" cy="4037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must be a private limited company or a limited liability partnership</a:t>
            </a:r>
            <a:endParaRPr sz="20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2000">
              <a:solidFill>
                <a:schemeClr val="lt1"/>
              </a:solidFill>
              <a:latin typeface="Times New Roman"/>
              <a:ea typeface="Times New Roman"/>
              <a:cs typeface="Times New Roman"/>
              <a:sym typeface="Times New Roman"/>
            </a:endParaRPr>
          </a:p>
          <a:p>
            <a:pPr indent="-355600" lvl="0" marL="457200" rtl="0" algn="l">
              <a:lnSpc>
                <a:spcPct val="115000"/>
              </a:lnSpc>
              <a:spcBef>
                <a:spcPts val="120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approval from the Department of Industrial Policy and Promotion (DIPP)</a:t>
            </a:r>
            <a:endParaRPr sz="2000">
              <a:solidFill>
                <a:schemeClr val="lt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2000">
              <a:solidFill>
                <a:schemeClr val="lt1"/>
              </a:solidFill>
              <a:latin typeface="Times New Roman"/>
              <a:ea typeface="Times New Roman"/>
              <a:cs typeface="Times New Roman"/>
              <a:sym typeface="Times New Roman"/>
            </a:endParaRPr>
          </a:p>
          <a:p>
            <a:pPr indent="-355600" lvl="0" marL="457200" rtl="0" algn="l">
              <a:lnSpc>
                <a:spcPct val="115000"/>
              </a:lnSpc>
              <a:spcBef>
                <a:spcPts val="120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 new firm and not older than five years </a:t>
            </a:r>
            <a:r>
              <a:rPr lang="en" sz="2000">
                <a:solidFill>
                  <a:schemeClr val="lt1"/>
                </a:solidFill>
                <a:latin typeface="Times New Roman"/>
                <a:ea typeface="Times New Roman"/>
                <a:cs typeface="Times New Roman"/>
                <a:sym typeface="Times New Roman"/>
              </a:rPr>
              <a:t>turnover of the company should not exceed 25 crores</a:t>
            </a:r>
            <a:endParaRPr sz="2000">
              <a:solidFill>
                <a:schemeClr val="lt1"/>
              </a:solidFill>
              <a:latin typeface="Times New Roman"/>
              <a:ea typeface="Times New Roman"/>
              <a:cs typeface="Times New Roman"/>
              <a:sym typeface="Times New Roman"/>
            </a:endParaRPr>
          </a:p>
        </p:txBody>
      </p:sp>
      <p:pic>
        <p:nvPicPr>
          <p:cNvPr id="271" name="Google Shape;271;p36"/>
          <p:cNvPicPr preferRelativeResize="0"/>
          <p:nvPr/>
        </p:nvPicPr>
        <p:blipFill>
          <a:blip r:embed="rId4">
            <a:alphaModFix/>
          </a:blip>
          <a:stretch>
            <a:fillRect/>
          </a:stretch>
        </p:blipFill>
        <p:spPr>
          <a:xfrm>
            <a:off x="5102750" y="1111650"/>
            <a:ext cx="3888850" cy="3039125"/>
          </a:xfrm>
          <a:prstGeom prst="rect">
            <a:avLst/>
          </a:prstGeom>
          <a:noFill/>
          <a:ln>
            <a:noFill/>
          </a:ln>
        </p:spPr>
      </p:pic>
      <p:sp>
        <p:nvSpPr>
          <p:cNvPr id="272" name="Google Shape;272;p36"/>
          <p:cNvSpPr txBox="1"/>
          <p:nvPr/>
        </p:nvSpPr>
        <p:spPr>
          <a:xfrm>
            <a:off x="314100" y="51150"/>
            <a:ext cx="4406700" cy="5079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b="1" lang="en" sz="2100">
                <a:solidFill>
                  <a:schemeClr val="accent6"/>
                </a:solidFill>
                <a:latin typeface="Times New Roman"/>
                <a:ea typeface="Times New Roman"/>
                <a:cs typeface="Times New Roman"/>
                <a:sym typeface="Times New Roman"/>
              </a:rPr>
              <a:t>Startup India Scheme</a:t>
            </a:r>
            <a:endParaRPr b="1" sz="2100">
              <a:solidFill>
                <a:schemeClr val="accent6"/>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37"/>
          <p:cNvSpPr txBox="1"/>
          <p:nvPr/>
        </p:nvSpPr>
        <p:spPr>
          <a:xfrm>
            <a:off x="681500" y="495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rgbClr val="FFFFFF"/>
              </a:solidFill>
              <a:latin typeface="EB Garamond"/>
              <a:ea typeface="EB Garamond"/>
              <a:cs typeface="EB Garamond"/>
              <a:sym typeface="EB Garamond"/>
            </a:endParaRPr>
          </a:p>
        </p:txBody>
      </p:sp>
      <p:sp>
        <p:nvSpPr>
          <p:cNvPr id="278" name="Google Shape;278;p37"/>
          <p:cNvSpPr txBox="1"/>
          <p:nvPr/>
        </p:nvSpPr>
        <p:spPr>
          <a:xfrm>
            <a:off x="168388" y="495075"/>
            <a:ext cx="8639700" cy="204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b="1" lang="en" sz="2000">
                <a:solidFill>
                  <a:schemeClr val="accent6"/>
                </a:solidFill>
                <a:latin typeface="Times New Roman"/>
                <a:ea typeface="Times New Roman"/>
                <a:cs typeface="Times New Roman"/>
                <a:sym typeface="Times New Roman"/>
              </a:rPr>
              <a:t>Benefits of Startup India Scheme</a:t>
            </a:r>
            <a:endParaRPr b="1" sz="2000">
              <a:solidFill>
                <a:schemeClr val="accent6"/>
              </a:solidFill>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lang="en" sz="2000">
                <a:solidFill>
                  <a:schemeClr val="lt1"/>
                </a:solidFill>
                <a:latin typeface="Times New Roman"/>
                <a:ea typeface="Times New Roman"/>
                <a:cs typeface="Times New Roman"/>
                <a:sym typeface="Times New Roman"/>
              </a:rPr>
              <a:t>Tax Exemption</a:t>
            </a:r>
            <a:endParaRPr b="1" sz="20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2000">
                <a:solidFill>
                  <a:schemeClr val="lt1"/>
                </a:solidFill>
                <a:latin typeface="Times New Roman"/>
                <a:ea typeface="Times New Roman"/>
                <a:cs typeface="Times New Roman"/>
                <a:sym typeface="Times New Roman"/>
              </a:rPr>
              <a:t>the startups registered under the Startup India scheme are exempted from tax</a:t>
            </a:r>
            <a:endParaRPr sz="20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lang="en" sz="2000">
                <a:solidFill>
                  <a:schemeClr val="lt1"/>
                </a:solidFill>
                <a:latin typeface="Times New Roman"/>
                <a:ea typeface="Times New Roman"/>
                <a:cs typeface="Times New Roman"/>
                <a:sym typeface="Times New Roman"/>
              </a:rPr>
              <a:t>This exemption is provided for a period of the initial three years</a:t>
            </a:r>
            <a:endParaRPr sz="2000">
              <a:solidFill>
                <a:schemeClr val="lt1"/>
              </a:solidFill>
              <a:latin typeface="Times New Roman"/>
              <a:ea typeface="Times New Roman"/>
              <a:cs typeface="Times New Roman"/>
              <a:sym typeface="Times New Roman"/>
            </a:endParaRPr>
          </a:p>
        </p:txBody>
      </p:sp>
      <p:sp>
        <p:nvSpPr>
          <p:cNvPr id="279" name="Google Shape;279;p37"/>
          <p:cNvSpPr txBox="1"/>
          <p:nvPr/>
        </p:nvSpPr>
        <p:spPr>
          <a:xfrm>
            <a:off x="314100" y="2571750"/>
            <a:ext cx="32643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chemeClr val="lt1"/>
              </a:solidFill>
            </a:endParaRPr>
          </a:p>
        </p:txBody>
      </p:sp>
      <p:pic>
        <p:nvPicPr>
          <p:cNvPr id="280" name="Google Shape;280;p37"/>
          <p:cNvPicPr preferRelativeResize="0"/>
          <p:nvPr/>
        </p:nvPicPr>
        <p:blipFill>
          <a:blip r:embed="rId4">
            <a:alphaModFix/>
          </a:blip>
          <a:stretch>
            <a:fillRect/>
          </a:stretch>
        </p:blipFill>
        <p:spPr>
          <a:xfrm>
            <a:off x="1768876" y="3184075"/>
            <a:ext cx="5438725" cy="16362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38"/>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rgbClr val="FFFFFF"/>
              </a:solidFill>
              <a:latin typeface="EB Garamond"/>
              <a:ea typeface="EB Garamond"/>
              <a:cs typeface="EB Garamond"/>
              <a:sym typeface="EB Garamond"/>
            </a:endParaRPr>
          </a:p>
        </p:txBody>
      </p:sp>
      <p:sp>
        <p:nvSpPr>
          <p:cNvPr id="286" name="Google Shape;286;p38"/>
          <p:cNvSpPr txBox="1"/>
          <p:nvPr/>
        </p:nvSpPr>
        <p:spPr>
          <a:xfrm>
            <a:off x="857250" y="559050"/>
            <a:ext cx="559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p:txBody>
      </p:sp>
      <p:sp>
        <p:nvSpPr>
          <p:cNvPr id="287" name="Google Shape;287;p38"/>
          <p:cNvSpPr txBox="1"/>
          <p:nvPr/>
        </p:nvSpPr>
        <p:spPr>
          <a:xfrm>
            <a:off x="314100" y="2571750"/>
            <a:ext cx="32643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chemeClr val="lt1"/>
              </a:solidFill>
            </a:endParaRPr>
          </a:p>
        </p:txBody>
      </p:sp>
      <p:sp>
        <p:nvSpPr>
          <p:cNvPr id="288" name="Google Shape;288;p38"/>
          <p:cNvSpPr txBox="1"/>
          <p:nvPr/>
        </p:nvSpPr>
        <p:spPr>
          <a:xfrm>
            <a:off x="296725" y="201300"/>
            <a:ext cx="8618400" cy="490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b="1" lang="en" sz="2000">
                <a:solidFill>
                  <a:schemeClr val="lt1"/>
                </a:solidFill>
                <a:latin typeface="Times New Roman"/>
                <a:ea typeface="Times New Roman"/>
                <a:cs typeface="Times New Roman"/>
                <a:sym typeface="Times New Roman"/>
              </a:rPr>
              <a:t>Business Loans for Startups by the Indian Government</a:t>
            </a:r>
            <a:endParaRPr b="1" sz="2000">
              <a:solidFill>
                <a:schemeClr val="lt1"/>
              </a:solidFill>
              <a:latin typeface="Times New Roman"/>
              <a:ea typeface="Times New Roman"/>
              <a:cs typeface="Times New Roman"/>
              <a:sym typeface="Times New Roman"/>
            </a:endParaRPr>
          </a:p>
          <a:p>
            <a:pPr indent="-355600" lvl="0" marL="457200" rtl="0" algn="l">
              <a:lnSpc>
                <a:spcPct val="115000"/>
              </a:lnSpc>
              <a:spcBef>
                <a:spcPts val="1400"/>
              </a:spcBef>
              <a:spcAft>
                <a:spcPts val="0"/>
              </a:spcAft>
              <a:buClr>
                <a:schemeClr val="accent6"/>
              </a:buClr>
              <a:buSzPts val="2000"/>
              <a:buFont typeface="Times New Roman"/>
              <a:buAutoNum type="arabicPeriod"/>
            </a:pPr>
            <a:r>
              <a:rPr b="1" lang="en" sz="2000">
                <a:solidFill>
                  <a:schemeClr val="accent6"/>
                </a:solidFill>
                <a:latin typeface="Times New Roman"/>
                <a:ea typeface="Times New Roman"/>
                <a:cs typeface="Times New Roman"/>
                <a:sym typeface="Times New Roman"/>
              </a:rPr>
              <a:t>Bank Credit Facilitation Scheme</a:t>
            </a:r>
            <a:endParaRPr b="1" sz="2000">
              <a:solidFill>
                <a:schemeClr val="accent6"/>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AutoNum type="alphaLcPeriod"/>
            </a:pPr>
            <a:r>
              <a:rPr lang="en" sz="1800">
                <a:solidFill>
                  <a:schemeClr val="lt1"/>
                </a:solidFill>
                <a:latin typeface="Times New Roman"/>
                <a:ea typeface="Times New Roman"/>
                <a:cs typeface="Times New Roman"/>
                <a:sym typeface="Times New Roman"/>
              </a:rPr>
              <a:t>The repayment tenure of the scheme ranges between 5 years and 7 years but in special cases, it can be extended up to 11 years</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355600" lvl="0" marL="457200" rtl="0" algn="l">
              <a:lnSpc>
                <a:spcPct val="115000"/>
              </a:lnSpc>
              <a:spcBef>
                <a:spcPts val="1400"/>
              </a:spcBef>
              <a:spcAft>
                <a:spcPts val="0"/>
              </a:spcAft>
              <a:buClr>
                <a:schemeClr val="accent6"/>
              </a:buClr>
              <a:buSzPts val="2000"/>
              <a:buFont typeface="Times New Roman"/>
              <a:buAutoNum type="arabicPeriod"/>
            </a:pPr>
            <a:r>
              <a:rPr b="1" lang="en" sz="2000">
                <a:solidFill>
                  <a:schemeClr val="accent6"/>
                </a:solidFill>
                <a:latin typeface="Times New Roman"/>
                <a:ea typeface="Times New Roman"/>
                <a:cs typeface="Times New Roman"/>
                <a:sym typeface="Times New Roman"/>
              </a:rPr>
              <a:t>Pradhan Mantri Mudra Yojana (PMMY)</a:t>
            </a:r>
            <a:endParaRPr b="1" sz="2000">
              <a:solidFill>
                <a:schemeClr val="accent6"/>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AutoNum type="alphaLcPeriod"/>
            </a:pPr>
            <a:r>
              <a:rPr lang="en" sz="1800">
                <a:solidFill>
                  <a:schemeClr val="lt1"/>
                </a:solidFill>
                <a:latin typeface="Times New Roman"/>
                <a:ea typeface="Times New Roman"/>
                <a:cs typeface="Times New Roman"/>
                <a:sym typeface="Times New Roman"/>
              </a:rPr>
              <a:t>Ranging between Rs.50,000 and Rs.10 lakh</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355600" lvl="0" marL="457200" rtl="0" algn="l">
              <a:lnSpc>
                <a:spcPct val="115000"/>
              </a:lnSpc>
              <a:spcBef>
                <a:spcPts val="1400"/>
              </a:spcBef>
              <a:spcAft>
                <a:spcPts val="0"/>
              </a:spcAft>
              <a:buClr>
                <a:schemeClr val="accent6"/>
              </a:buClr>
              <a:buSzPts val="2000"/>
              <a:buFont typeface="Times New Roman"/>
              <a:buAutoNum type="arabicPeriod"/>
            </a:pPr>
            <a:r>
              <a:rPr b="1" lang="en" sz="2000">
                <a:solidFill>
                  <a:schemeClr val="accent6"/>
                </a:solidFill>
                <a:latin typeface="Times New Roman"/>
                <a:ea typeface="Times New Roman"/>
                <a:cs typeface="Times New Roman"/>
                <a:sym typeface="Times New Roman"/>
              </a:rPr>
              <a:t>Sustainable Finance Scheme</a:t>
            </a:r>
            <a:endParaRPr b="1" sz="2000">
              <a:solidFill>
                <a:schemeClr val="accent6"/>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AutoNum type="alphaLcPeriod"/>
            </a:pPr>
            <a:r>
              <a:rPr lang="en" sz="1800">
                <a:solidFill>
                  <a:schemeClr val="lt1"/>
                </a:solidFill>
                <a:latin typeface="Times New Roman"/>
                <a:ea typeface="Times New Roman"/>
                <a:cs typeface="Times New Roman"/>
                <a:sym typeface="Times New Roman"/>
              </a:rPr>
              <a:t>Loans ranging between Rs.10 lakh and Rs.1 crore can be availed</a:t>
            </a:r>
            <a:endParaRPr sz="1800">
              <a:solidFill>
                <a:schemeClr val="lt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lt1"/>
              </a:buClr>
              <a:buSzPts val="1800"/>
              <a:buFont typeface="Times New Roman"/>
              <a:buAutoNum type="alphaLcPeriod"/>
            </a:pPr>
            <a:r>
              <a:rPr lang="en" sz="1800">
                <a:solidFill>
                  <a:schemeClr val="lt1"/>
                </a:solidFill>
                <a:latin typeface="Times New Roman"/>
                <a:ea typeface="Times New Roman"/>
                <a:cs typeface="Times New Roman"/>
                <a:sym typeface="Times New Roman"/>
              </a:rPr>
              <a:t>Repayment of loans  seven years </a:t>
            </a:r>
            <a:endParaRPr sz="18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39"/>
          <p:cNvSpPr txBox="1"/>
          <p:nvPr/>
        </p:nvSpPr>
        <p:spPr>
          <a:xfrm>
            <a:off x="524325" y="366150"/>
            <a:ext cx="80808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b="1" lang="en" sz="5200">
                <a:solidFill>
                  <a:srgbClr val="FFFFFF"/>
                </a:solidFill>
                <a:latin typeface="EB Garamond"/>
                <a:ea typeface="EB Garamond"/>
                <a:cs typeface="EB Garamond"/>
                <a:sym typeface="EB Garamond"/>
              </a:rPr>
              <a:t>MARKETING STRATEGIES</a:t>
            </a:r>
            <a:endParaRPr b="1" sz="5200">
              <a:solidFill>
                <a:srgbClr val="FFFFFF"/>
              </a:solidFill>
              <a:latin typeface="EB Garamond"/>
              <a:ea typeface="EB Garamond"/>
              <a:cs typeface="EB Garamond"/>
              <a:sym typeface="EB Garamond"/>
            </a:endParaRPr>
          </a:p>
        </p:txBody>
      </p:sp>
      <p:pic>
        <p:nvPicPr>
          <p:cNvPr id="294" name="Google Shape;294;p39"/>
          <p:cNvPicPr preferRelativeResize="0"/>
          <p:nvPr/>
        </p:nvPicPr>
        <p:blipFill>
          <a:blip r:embed="rId4">
            <a:alphaModFix/>
          </a:blip>
          <a:stretch>
            <a:fillRect/>
          </a:stretch>
        </p:blipFill>
        <p:spPr>
          <a:xfrm>
            <a:off x="2002400" y="1439050"/>
            <a:ext cx="4978449" cy="3285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40"/>
          <p:cNvSpPr txBox="1"/>
          <p:nvPr/>
        </p:nvSpPr>
        <p:spPr>
          <a:xfrm>
            <a:off x="282650" y="328375"/>
            <a:ext cx="70140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FFFFFF"/>
                </a:solidFill>
                <a:latin typeface="Lora"/>
                <a:ea typeface="Lora"/>
                <a:cs typeface="Lora"/>
                <a:sym typeface="Lora"/>
              </a:rPr>
              <a:t>CAMPAIGN </a:t>
            </a:r>
            <a:endParaRPr b="1" sz="2500">
              <a:solidFill>
                <a:srgbClr val="FFFFFF"/>
              </a:solidFill>
              <a:latin typeface="Lora"/>
              <a:ea typeface="Lora"/>
              <a:cs typeface="Lora"/>
              <a:sym typeface="Lora"/>
            </a:endParaRPr>
          </a:p>
          <a:p>
            <a:pPr indent="0" lvl="0" marL="0" rtl="0" algn="l">
              <a:spcBef>
                <a:spcPts val="0"/>
              </a:spcBef>
              <a:spcAft>
                <a:spcPts val="0"/>
              </a:spcAft>
              <a:buNone/>
            </a:pPr>
            <a:r>
              <a:t/>
            </a:r>
            <a:endParaRPr b="1" sz="1800">
              <a:solidFill>
                <a:srgbClr val="FFFFFF"/>
              </a:solidFill>
              <a:latin typeface="Lora"/>
              <a:ea typeface="Lora"/>
              <a:cs typeface="Lora"/>
              <a:sym typeface="Lora"/>
            </a:endParaRPr>
          </a:p>
        </p:txBody>
      </p:sp>
      <p:grpSp>
        <p:nvGrpSpPr>
          <p:cNvPr id="300" name="Google Shape;300;p40"/>
          <p:cNvGrpSpPr/>
          <p:nvPr/>
        </p:nvGrpSpPr>
        <p:grpSpPr>
          <a:xfrm>
            <a:off x="412175" y="1275425"/>
            <a:ext cx="2738351" cy="2493325"/>
            <a:chOff x="412175" y="1275425"/>
            <a:chExt cx="2738351" cy="2493325"/>
          </a:xfrm>
        </p:grpSpPr>
        <p:pic>
          <p:nvPicPr>
            <p:cNvPr id="301" name="Google Shape;301;p40"/>
            <p:cNvPicPr preferRelativeResize="0"/>
            <p:nvPr/>
          </p:nvPicPr>
          <p:blipFill>
            <a:blip r:embed="rId4">
              <a:alphaModFix/>
            </a:blip>
            <a:stretch>
              <a:fillRect/>
            </a:stretch>
          </p:blipFill>
          <p:spPr>
            <a:xfrm>
              <a:off x="412175" y="1275425"/>
              <a:ext cx="2738351" cy="1821003"/>
            </a:xfrm>
            <a:prstGeom prst="rect">
              <a:avLst/>
            </a:prstGeom>
            <a:noFill/>
            <a:ln>
              <a:noFill/>
            </a:ln>
          </p:spPr>
        </p:pic>
        <p:sp>
          <p:nvSpPr>
            <p:cNvPr id="302" name="Google Shape;302;p40"/>
            <p:cNvSpPr txBox="1"/>
            <p:nvPr/>
          </p:nvSpPr>
          <p:spPr>
            <a:xfrm>
              <a:off x="565125" y="3307050"/>
              <a:ext cx="201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TALKS</a:t>
              </a:r>
              <a:endParaRPr b="1" sz="1800">
                <a:solidFill>
                  <a:srgbClr val="FFFFFF"/>
                </a:solidFill>
                <a:latin typeface="Lora"/>
                <a:ea typeface="Lora"/>
                <a:cs typeface="Lora"/>
                <a:sym typeface="Lora"/>
              </a:endParaRPr>
            </a:p>
          </p:txBody>
        </p:sp>
      </p:grpSp>
      <p:grpSp>
        <p:nvGrpSpPr>
          <p:cNvPr id="303" name="Google Shape;303;p40"/>
          <p:cNvGrpSpPr/>
          <p:nvPr/>
        </p:nvGrpSpPr>
        <p:grpSpPr>
          <a:xfrm>
            <a:off x="3500350" y="1232125"/>
            <a:ext cx="2913025" cy="2536625"/>
            <a:chOff x="3728950" y="1384525"/>
            <a:chExt cx="2913025" cy="2536625"/>
          </a:xfrm>
        </p:grpSpPr>
        <p:pic>
          <p:nvPicPr>
            <p:cNvPr id="304" name="Google Shape;304;p40"/>
            <p:cNvPicPr preferRelativeResize="0"/>
            <p:nvPr/>
          </p:nvPicPr>
          <p:blipFill>
            <a:blip r:embed="rId5">
              <a:alphaModFix/>
            </a:blip>
            <a:stretch>
              <a:fillRect/>
            </a:stretch>
          </p:blipFill>
          <p:spPr>
            <a:xfrm>
              <a:off x="3728950" y="1384525"/>
              <a:ext cx="2588800" cy="1941600"/>
            </a:xfrm>
            <a:prstGeom prst="rect">
              <a:avLst/>
            </a:prstGeom>
            <a:noFill/>
            <a:ln>
              <a:noFill/>
            </a:ln>
          </p:spPr>
        </p:pic>
        <p:sp>
          <p:nvSpPr>
            <p:cNvPr id="305" name="Google Shape;305;p40"/>
            <p:cNvSpPr txBox="1"/>
            <p:nvPr/>
          </p:nvSpPr>
          <p:spPr>
            <a:xfrm>
              <a:off x="3855575" y="3459450"/>
              <a:ext cx="278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REFERRAL PROGRAMS </a:t>
              </a:r>
              <a:endParaRPr b="1" sz="1800">
                <a:solidFill>
                  <a:srgbClr val="FFFFFF"/>
                </a:solidFill>
                <a:latin typeface="Lora"/>
                <a:ea typeface="Lora"/>
                <a:cs typeface="Lora"/>
                <a:sym typeface="Lora"/>
              </a:endParaRPr>
            </a:p>
          </p:txBody>
        </p:sp>
      </p:grpSp>
      <p:grpSp>
        <p:nvGrpSpPr>
          <p:cNvPr id="306" name="Google Shape;306;p40"/>
          <p:cNvGrpSpPr/>
          <p:nvPr/>
        </p:nvGrpSpPr>
        <p:grpSpPr>
          <a:xfrm>
            <a:off x="6413375" y="1275425"/>
            <a:ext cx="2786400" cy="2410225"/>
            <a:chOff x="6413375" y="1275425"/>
            <a:chExt cx="2786400" cy="2410225"/>
          </a:xfrm>
        </p:grpSpPr>
        <p:pic>
          <p:nvPicPr>
            <p:cNvPr id="307" name="Google Shape;307;p40"/>
            <p:cNvPicPr preferRelativeResize="0"/>
            <p:nvPr/>
          </p:nvPicPr>
          <p:blipFill rotWithShape="1">
            <a:blip r:embed="rId6">
              <a:alphaModFix/>
            </a:blip>
            <a:srcRect b="0" l="0" r="8883" t="0"/>
            <a:stretch/>
          </p:blipFill>
          <p:spPr>
            <a:xfrm>
              <a:off x="6530350" y="1275425"/>
              <a:ext cx="2345574" cy="1848076"/>
            </a:xfrm>
            <a:prstGeom prst="rect">
              <a:avLst/>
            </a:prstGeom>
            <a:noFill/>
            <a:ln>
              <a:noFill/>
            </a:ln>
          </p:spPr>
        </p:pic>
        <p:sp>
          <p:nvSpPr>
            <p:cNvPr id="308" name="Google Shape;308;p40"/>
            <p:cNvSpPr txBox="1"/>
            <p:nvPr/>
          </p:nvSpPr>
          <p:spPr>
            <a:xfrm>
              <a:off x="6413375" y="3223950"/>
              <a:ext cx="278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PAMPHLET</a:t>
              </a:r>
              <a:endParaRPr b="1" sz="1800">
                <a:solidFill>
                  <a:srgbClr val="FFFFFF"/>
                </a:solidFill>
                <a:latin typeface="Lora"/>
                <a:ea typeface="Lora"/>
                <a:cs typeface="Lora"/>
                <a:sym typeface="Lor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41"/>
          <p:cNvSpPr txBox="1"/>
          <p:nvPr/>
        </p:nvSpPr>
        <p:spPr>
          <a:xfrm>
            <a:off x="207800" y="393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990">
                <a:solidFill>
                  <a:srgbClr val="000000"/>
                </a:solidFill>
              </a:rPr>
              <a:t> </a:t>
            </a:r>
            <a:r>
              <a:rPr b="1" lang="en" sz="2990">
                <a:solidFill>
                  <a:srgbClr val="FFFFFF"/>
                </a:solidFill>
              </a:rPr>
              <a:t>Building the A Team </a:t>
            </a:r>
            <a:endParaRPr b="1" sz="2990">
              <a:solidFill>
                <a:srgbClr val="FFFFFF"/>
              </a:solidFill>
            </a:endParaRPr>
          </a:p>
          <a:p>
            <a:pPr indent="0" lvl="0" marL="0" rtl="0" algn="l">
              <a:spcBef>
                <a:spcPts val="0"/>
              </a:spcBef>
              <a:spcAft>
                <a:spcPts val="0"/>
              </a:spcAft>
              <a:buNone/>
            </a:pPr>
            <a:r>
              <a:t/>
            </a:r>
            <a:endParaRPr sz="2520">
              <a:solidFill>
                <a:srgbClr val="000000"/>
              </a:solidFill>
            </a:endParaRPr>
          </a:p>
        </p:txBody>
      </p:sp>
      <p:pic>
        <p:nvPicPr>
          <p:cNvPr id="314" name="Google Shape;314;p41"/>
          <p:cNvPicPr preferRelativeResize="0"/>
          <p:nvPr/>
        </p:nvPicPr>
        <p:blipFill>
          <a:blip r:embed="rId4">
            <a:alphaModFix/>
          </a:blip>
          <a:stretch>
            <a:fillRect/>
          </a:stretch>
        </p:blipFill>
        <p:spPr>
          <a:xfrm>
            <a:off x="4885150" y="1219475"/>
            <a:ext cx="3941951" cy="2627950"/>
          </a:xfrm>
          <a:prstGeom prst="rect">
            <a:avLst/>
          </a:prstGeom>
          <a:noFill/>
          <a:ln>
            <a:noFill/>
          </a:ln>
        </p:spPr>
      </p:pic>
      <p:sp>
        <p:nvSpPr>
          <p:cNvPr id="315" name="Google Shape;315;p41"/>
          <p:cNvSpPr txBox="1"/>
          <p:nvPr/>
        </p:nvSpPr>
        <p:spPr>
          <a:xfrm>
            <a:off x="490850" y="1698750"/>
            <a:ext cx="40812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It enables your team to share ideas and responsibilities, which helps reduce stress on everyone.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5"/>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b="1" lang="en" sz="5200">
                <a:solidFill>
                  <a:srgbClr val="FFFFFF"/>
                </a:solidFill>
                <a:latin typeface="EB Garamond"/>
                <a:ea typeface="EB Garamond"/>
                <a:cs typeface="EB Garamond"/>
                <a:sym typeface="EB Garamond"/>
              </a:rPr>
              <a:t>PROBLEMS</a:t>
            </a:r>
            <a:endParaRPr b="1" sz="5200">
              <a:solidFill>
                <a:srgbClr val="FFFFFF"/>
              </a:solidFill>
              <a:latin typeface="EB Garamond"/>
              <a:ea typeface="EB Garamond"/>
              <a:cs typeface="EB Garamond"/>
              <a:sym typeface="EB Garamond"/>
            </a:endParaRPr>
          </a:p>
        </p:txBody>
      </p:sp>
      <p:grpSp>
        <p:nvGrpSpPr>
          <p:cNvPr id="84" name="Google Shape;84;p15"/>
          <p:cNvGrpSpPr/>
          <p:nvPr/>
        </p:nvGrpSpPr>
        <p:grpSpPr>
          <a:xfrm>
            <a:off x="314100" y="1554338"/>
            <a:ext cx="2034825" cy="2564013"/>
            <a:chOff x="314100" y="1554338"/>
            <a:chExt cx="2034825" cy="2564013"/>
          </a:xfrm>
        </p:grpSpPr>
        <p:pic>
          <p:nvPicPr>
            <p:cNvPr id="85" name="Google Shape;85;p15"/>
            <p:cNvPicPr preferRelativeResize="0"/>
            <p:nvPr/>
          </p:nvPicPr>
          <p:blipFill>
            <a:blip r:embed="rId4">
              <a:alphaModFix/>
            </a:blip>
            <a:stretch>
              <a:fillRect/>
            </a:stretch>
          </p:blipFill>
          <p:spPr>
            <a:xfrm>
              <a:off x="314100" y="1554338"/>
              <a:ext cx="2034825" cy="2034825"/>
            </a:xfrm>
            <a:prstGeom prst="rect">
              <a:avLst/>
            </a:prstGeom>
            <a:noFill/>
            <a:ln>
              <a:noFill/>
            </a:ln>
          </p:spPr>
        </p:pic>
        <p:sp>
          <p:nvSpPr>
            <p:cNvPr id="86" name="Google Shape;86;p15"/>
            <p:cNvSpPr txBox="1"/>
            <p:nvPr/>
          </p:nvSpPr>
          <p:spPr>
            <a:xfrm>
              <a:off x="475528" y="3656650"/>
              <a:ext cx="182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OLD FARMER</a:t>
              </a:r>
              <a:endParaRPr b="1" sz="1800">
                <a:solidFill>
                  <a:srgbClr val="FFFFFF"/>
                </a:solidFill>
                <a:latin typeface="Lora"/>
                <a:ea typeface="Lora"/>
                <a:cs typeface="Lora"/>
                <a:sym typeface="Lora"/>
              </a:endParaRPr>
            </a:p>
          </p:txBody>
        </p:sp>
      </p:grpSp>
      <p:grpSp>
        <p:nvGrpSpPr>
          <p:cNvPr id="87" name="Google Shape;87;p15"/>
          <p:cNvGrpSpPr/>
          <p:nvPr/>
        </p:nvGrpSpPr>
        <p:grpSpPr>
          <a:xfrm>
            <a:off x="2927877" y="1214685"/>
            <a:ext cx="2642408" cy="3087303"/>
            <a:chOff x="2597687" y="1086617"/>
            <a:chExt cx="2786763" cy="3186400"/>
          </a:xfrm>
        </p:grpSpPr>
        <p:grpSp>
          <p:nvGrpSpPr>
            <p:cNvPr id="88" name="Google Shape;88;p15"/>
            <p:cNvGrpSpPr/>
            <p:nvPr/>
          </p:nvGrpSpPr>
          <p:grpSpPr>
            <a:xfrm>
              <a:off x="2597687" y="1086617"/>
              <a:ext cx="2733600" cy="2733548"/>
              <a:chOff x="3101412" y="669942"/>
              <a:chExt cx="2733600" cy="2733548"/>
            </a:xfrm>
          </p:grpSpPr>
          <p:pic>
            <p:nvPicPr>
              <p:cNvPr id="89" name="Google Shape;89;p15"/>
              <p:cNvPicPr preferRelativeResize="0"/>
              <p:nvPr/>
            </p:nvPicPr>
            <p:blipFill>
              <a:blip r:embed="rId5">
                <a:alphaModFix/>
              </a:blip>
              <a:stretch>
                <a:fillRect/>
              </a:stretch>
            </p:blipFill>
            <p:spPr>
              <a:xfrm>
                <a:off x="3611775" y="1189625"/>
                <a:ext cx="1642450" cy="1642450"/>
              </a:xfrm>
              <a:prstGeom prst="rect">
                <a:avLst/>
              </a:prstGeom>
              <a:noFill/>
              <a:ln>
                <a:noFill/>
              </a:ln>
            </p:spPr>
          </p:pic>
          <p:pic>
            <p:nvPicPr>
              <p:cNvPr id="90" name="Google Shape;90;p15"/>
              <p:cNvPicPr preferRelativeResize="0"/>
              <p:nvPr/>
            </p:nvPicPr>
            <p:blipFill rotWithShape="1">
              <a:blip r:embed="rId6">
                <a:alphaModFix/>
              </a:blip>
              <a:srcRect b="0" l="2790" r="-2789" t="0"/>
              <a:stretch/>
            </p:blipFill>
            <p:spPr>
              <a:xfrm>
                <a:off x="3101412" y="669942"/>
                <a:ext cx="2733600" cy="2733548"/>
              </a:xfrm>
              <a:prstGeom prst="rect">
                <a:avLst/>
              </a:prstGeom>
              <a:noFill/>
              <a:ln>
                <a:noFill/>
              </a:ln>
            </p:spPr>
          </p:pic>
        </p:grpSp>
        <p:sp>
          <p:nvSpPr>
            <p:cNvPr id="91" name="Google Shape;91;p15"/>
            <p:cNvSpPr txBox="1"/>
            <p:nvPr/>
          </p:nvSpPr>
          <p:spPr>
            <a:xfrm>
              <a:off x="2650850" y="3796317"/>
              <a:ext cx="2733600" cy="47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NO STABLE INCOME</a:t>
              </a:r>
              <a:endParaRPr b="1" sz="1800">
                <a:solidFill>
                  <a:srgbClr val="FFFFFF"/>
                </a:solidFill>
                <a:latin typeface="Lora"/>
                <a:ea typeface="Lora"/>
                <a:cs typeface="Lora"/>
                <a:sym typeface="Lora"/>
              </a:endParaRPr>
            </a:p>
          </p:txBody>
        </p:sp>
      </p:grpSp>
      <p:grpSp>
        <p:nvGrpSpPr>
          <p:cNvPr id="92" name="Google Shape;92;p15"/>
          <p:cNvGrpSpPr/>
          <p:nvPr/>
        </p:nvGrpSpPr>
        <p:grpSpPr>
          <a:xfrm>
            <a:off x="5758588" y="1520997"/>
            <a:ext cx="3117279" cy="2925850"/>
            <a:chOff x="5769025" y="1640121"/>
            <a:chExt cx="3242100" cy="3152176"/>
          </a:xfrm>
        </p:grpSpPr>
        <p:pic>
          <p:nvPicPr>
            <p:cNvPr id="93" name="Google Shape;93;p15"/>
            <p:cNvPicPr preferRelativeResize="0"/>
            <p:nvPr/>
          </p:nvPicPr>
          <p:blipFill>
            <a:blip r:embed="rId7">
              <a:alphaModFix/>
            </a:blip>
            <a:stretch>
              <a:fillRect/>
            </a:stretch>
          </p:blipFill>
          <p:spPr>
            <a:xfrm>
              <a:off x="6007875" y="1640121"/>
              <a:ext cx="2691375" cy="2055325"/>
            </a:xfrm>
            <a:prstGeom prst="rect">
              <a:avLst/>
            </a:prstGeom>
            <a:noFill/>
            <a:ln>
              <a:noFill/>
            </a:ln>
          </p:spPr>
        </p:pic>
        <p:sp>
          <p:nvSpPr>
            <p:cNvPr id="94" name="Google Shape;94;p15"/>
            <p:cNvSpPr txBox="1"/>
            <p:nvPr/>
          </p:nvSpPr>
          <p:spPr>
            <a:xfrm>
              <a:off x="5769025" y="4062697"/>
              <a:ext cx="3242100" cy="72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UNUSED FARMING LAND</a:t>
              </a:r>
              <a:endParaRPr/>
            </a:p>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42"/>
          <p:cNvSpPr txBox="1"/>
          <p:nvPr/>
        </p:nvSpPr>
        <p:spPr>
          <a:xfrm>
            <a:off x="207800" y="393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990">
                <a:solidFill>
                  <a:srgbClr val="000000"/>
                </a:solidFill>
              </a:rPr>
              <a:t> </a:t>
            </a:r>
            <a:r>
              <a:rPr b="1" lang="en" sz="2990">
                <a:solidFill>
                  <a:srgbClr val="FFFFFF"/>
                </a:solidFill>
              </a:rPr>
              <a:t>Building the A Team </a:t>
            </a:r>
            <a:endParaRPr b="1" sz="2990">
              <a:solidFill>
                <a:srgbClr val="FFFFFF"/>
              </a:solidFill>
            </a:endParaRPr>
          </a:p>
          <a:p>
            <a:pPr indent="0" lvl="0" marL="0" rtl="0" algn="l">
              <a:spcBef>
                <a:spcPts val="0"/>
              </a:spcBef>
              <a:spcAft>
                <a:spcPts val="0"/>
              </a:spcAft>
              <a:buNone/>
            </a:pPr>
            <a:r>
              <a:t/>
            </a:r>
            <a:endParaRPr sz="2520">
              <a:solidFill>
                <a:srgbClr val="000000"/>
              </a:solidFill>
            </a:endParaRPr>
          </a:p>
        </p:txBody>
      </p:sp>
      <p:sp>
        <p:nvSpPr>
          <p:cNvPr id="321" name="Google Shape;321;p42"/>
          <p:cNvSpPr txBox="1"/>
          <p:nvPr/>
        </p:nvSpPr>
        <p:spPr>
          <a:xfrm>
            <a:off x="363800" y="1793450"/>
            <a:ext cx="5006100" cy="2748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Times New Roman"/>
              <a:buChar char="●"/>
            </a:pPr>
            <a:r>
              <a:rPr b="1" lang="en" sz="2000">
                <a:solidFill>
                  <a:srgbClr val="FFFFFF"/>
                </a:solidFill>
                <a:latin typeface="Times New Roman"/>
                <a:ea typeface="Times New Roman"/>
                <a:cs typeface="Times New Roman"/>
                <a:sym typeface="Times New Roman"/>
              </a:rPr>
              <a:t>Teamwork innovate faster, see mistakes more quickly, find better solutions to problems, and attain higher productivity.</a:t>
            </a:r>
            <a:endParaRPr b="1" sz="2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rgbClr val="FFFFFF"/>
              </a:solidFill>
              <a:latin typeface="Times New Roman"/>
              <a:ea typeface="Times New Roman"/>
              <a:cs typeface="Times New Roman"/>
              <a:sym typeface="Times New Roman"/>
            </a:endParaRPr>
          </a:p>
          <a:p>
            <a:pPr indent="-355600" lvl="0" marL="457200" rtl="0" algn="l">
              <a:spcBef>
                <a:spcPts val="0"/>
              </a:spcBef>
              <a:spcAft>
                <a:spcPts val="0"/>
              </a:spcAft>
              <a:buClr>
                <a:srgbClr val="FFFFFF"/>
              </a:buClr>
              <a:buSzPts val="2000"/>
              <a:buFont typeface="Times New Roman"/>
              <a:buChar char="●"/>
            </a:pPr>
            <a:r>
              <a:rPr b="1" lang="en" sz="2000">
                <a:solidFill>
                  <a:srgbClr val="FFFFFF"/>
                </a:solidFill>
                <a:latin typeface="Times New Roman"/>
                <a:ea typeface="Times New Roman"/>
                <a:cs typeface="Times New Roman"/>
                <a:sym typeface="Times New Roman"/>
              </a:rPr>
              <a:t>Teamwork aims to increase productivity and performance for the benefit of the organization</a:t>
            </a:r>
            <a:endParaRPr b="1" sz="2000">
              <a:solidFill>
                <a:srgbClr val="FFFFFF"/>
              </a:solidFill>
              <a:latin typeface="Times New Roman"/>
              <a:ea typeface="Times New Roman"/>
              <a:cs typeface="Times New Roman"/>
              <a:sym typeface="Times New Roman"/>
            </a:endParaRPr>
          </a:p>
        </p:txBody>
      </p:sp>
      <p:sp>
        <p:nvSpPr>
          <p:cNvPr id="322" name="Google Shape;322;p42"/>
          <p:cNvSpPr txBox="1"/>
          <p:nvPr/>
        </p:nvSpPr>
        <p:spPr>
          <a:xfrm>
            <a:off x="428100" y="1232350"/>
            <a:ext cx="3688800" cy="6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u="sng">
                <a:solidFill>
                  <a:srgbClr val="FFFF00"/>
                </a:solidFill>
              </a:rPr>
              <a:t>PURPOSE:</a:t>
            </a:r>
            <a:endParaRPr b="1" sz="2100" u="sng">
              <a:solidFill>
                <a:srgbClr val="FFFF00"/>
              </a:solidFill>
            </a:endParaRPr>
          </a:p>
        </p:txBody>
      </p:sp>
      <p:pic>
        <p:nvPicPr>
          <p:cNvPr id="323" name="Google Shape;323;p42"/>
          <p:cNvPicPr preferRelativeResize="0"/>
          <p:nvPr/>
        </p:nvPicPr>
        <p:blipFill>
          <a:blip r:embed="rId4">
            <a:alphaModFix/>
          </a:blip>
          <a:stretch>
            <a:fillRect/>
          </a:stretch>
        </p:blipFill>
        <p:spPr>
          <a:xfrm>
            <a:off x="5780800" y="1473575"/>
            <a:ext cx="3046301" cy="31844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4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400"/>
              </a:spcAft>
              <a:buNone/>
            </a:pPr>
            <a:r>
              <a:rPr b="1" lang="en" sz="2900">
                <a:solidFill>
                  <a:srgbClr val="FFFFFF"/>
                </a:solidFill>
                <a:latin typeface="Times New Roman"/>
                <a:ea typeface="Times New Roman"/>
                <a:cs typeface="Times New Roman"/>
                <a:sym typeface="Times New Roman"/>
              </a:rPr>
              <a:t>characteristics and qualities of a successful team</a:t>
            </a:r>
            <a:endParaRPr sz="2900">
              <a:solidFill>
                <a:srgbClr val="FFFFFF"/>
              </a:solidFill>
              <a:latin typeface="Times New Roman"/>
              <a:ea typeface="Times New Roman"/>
              <a:cs typeface="Times New Roman"/>
              <a:sym typeface="Times New Roman"/>
            </a:endParaRPr>
          </a:p>
        </p:txBody>
      </p:sp>
      <p:sp>
        <p:nvSpPr>
          <p:cNvPr id="329" name="Google Shape;329;p43"/>
          <p:cNvSpPr txBox="1"/>
          <p:nvPr/>
        </p:nvSpPr>
        <p:spPr>
          <a:xfrm>
            <a:off x="459275" y="1273925"/>
            <a:ext cx="3948600" cy="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00"/>
                </a:solidFill>
                <a:latin typeface="Times New Roman"/>
                <a:ea typeface="Times New Roman"/>
                <a:cs typeface="Times New Roman"/>
                <a:sym typeface="Times New Roman"/>
              </a:rPr>
              <a:t>Goal Oriented</a:t>
            </a:r>
            <a:endParaRPr b="1" sz="2200">
              <a:solidFill>
                <a:srgbClr val="FFFF00"/>
              </a:solidFill>
              <a:latin typeface="Times New Roman"/>
              <a:ea typeface="Times New Roman"/>
              <a:cs typeface="Times New Roman"/>
              <a:sym typeface="Times New Roman"/>
            </a:endParaRPr>
          </a:p>
        </p:txBody>
      </p:sp>
      <p:sp>
        <p:nvSpPr>
          <p:cNvPr id="330" name="Google Shape;330;p43"/>
          <p:cNvSpPr txBox="1"/>
          <p:nvPr/>
        </p:nvSpPr>
        <p:spPr>
          <a:xfrm>
            <a:off x="230700" y="2382300"/>
            <a:ext cx="4229100" cy="2241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Times New Roman"/>
              <a:buChar char="●"/>
            </a:pPr>
            <a:r>
              <a:rPr b="1" lang="en" sz="2000">
                <a:solidFill>
                  <a:srgbClr val="FFFFFF"/>
                </a:solidFill>
                <a:latin typeface="Times New Roman"/>
                <a:ea typeface="Times New Roman"/>
                <a:cs typeface="Times New Roman"/>
                <a:sym typeface="Times New Roman"/>
              </a:rPr>
              <a:t>Goal-focused teams consistently track their goals</a:t>
            </a:r>
            <a:endParaRPr b="1" sz="2000">
              <a:solidFill>
                <a:srgbClr val="FFFFFF"/>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FFFFFF"/>
              </a:buClr>
              <a:buSzPts val="2000"/>
              <a:buFont typeface="Times New Roman"/>
              <a:buChar char="●"/>
            </a:pPr>
            <a:r>
              <a:rPr b="1" lang="en" sz="2000">
                <a:solidFill>
                  <a:srgbClr val="FFFFFF"/>
                </a:solidFill>
                <a:latin typeface="Times New Roman"/>
                <a:ea typeface="Times New Roman"/>
                <a:cs typeface="Times New Roman"/>
                <a:sym typeface="Times New Roman"/>
              </a:rPr>
              <a:t>Better team collaboration</a:t>
            </a:r>
            <a:endParaRPr b="1" sz="2000">
              <a:solidFill>
                <a:srgbClr val="FFFFFF"/>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FFFFFF"/>
              </a:buClr>
              <a:buSzPts val="2000"/>
              <a:buFont typeface="Times New Roman"/>
              <a:buChar char="●"/>
            </a:pPr>
            <a:r>
              <a:rPr b="1" lang="en" sz="2000">
                <a:solidFill>
                  <a:srgbClr val="FFFFFF"/>
                </a:solidFill>
                <a:latin typeface="Times New Roman"/>
                <a:ea typeface="Times New Roman"/>
                <a:cs typeface="Times New Roman"/>
                <a:sym typeface="Times New Roman"/>
              </a:rPr>
              <a:t>Increased productivity</a:t>
            </a:r>
            <a:endParaRPr b="1" sz="2000">
              <a:solidFill>
                <a:srgbClr val="FFFFFF"/>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FFFFFF"/>
              </a:buClr>
              <a:buSzPts val="2000"/>
              <a:buFont typeface="Times New Roman"/>
              <a:buChar char="●"/>
            </a:pPr>
            <a:r>
              <a:rPr b="1" lang="en" sz="2000">
                <a:solidFill>
                  <a:srgbClr val="FFFFFF"/>
                </a:solidFill>
                <a:latin typeface="Times New Roman"/>
                <a:ea typeface="Times New Roman"/>
                <a:cs typeface="Times New Roman"/>
                <a:sym typeface="Times New Roman"/>
              </a:rPr>
              <a:t>More goals achieved</a:t>
            </a:r>
            <a:endParaRPr b="1" sz="2000">
              <a:solidFill>
                <a:srgbClr val="FFFFFF"/>
              </a:solidFill>
              <a:latin typeface="Times New Roman"/>
              <a:ea typeface="Times New Roman"/>
              <a:cs typeface="Times New Roman"/>
              <a:sym typeface="Times New Roman"/>
            </a:endParaRPr>
          </a:p>
        </p:txBody>
      </p:sp>
      <p:pic>
        <p:nvPicPr>
          <p:cNvPr id="331" name="Google Shape;331;p43"/>
          <p:cNvPicPr preferRelativeResize="0"/>
          <p:nvPr/>
        </p:nvPicPr>
        <p:blipFill>
          <a:blip r:embed="rId4">
            <a:alphaModFix/>
          </a:blip>
          <a:stretch>
            <a:fillRect/>
          </a:stretch>
        </p:blipFill>
        <p:spPr>
          <a:xfrm>
            <a:off x="4572000" y="1557850"/>
            <a:ext cx="4379400" cy="2737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44"/>
          <p:cNvSpPr txBox="1"/>
          <p:nvPr/>
        </p:nvSpPr>
        <p:spPr>
          <a:xfrm>
            <a:off x="344975" y="130950"/>
            <a:ext cx="6993000" cy="5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400"/>
              </a:spcAft>
              <a:buNone/>
            </a:pPr>
            <a:r>
              <a:rPr b="1" lang="en" sz="2200">
                <a:solidFill>
                  <a:srgbClr val="FFFF00"/>
                </a:solidFill>
                <a:latin typeface="Times New Roman"/>
                <a:ea typeface="Times New Roman"/>
                <a:cs typeface="Times New Roman"/>
                <a:sym typeface="Times New Roman"/>
              </a:rPr>
              <a:t>Importance Share accountability and ownership</a:t>
            </a:r>
            <a:endParaRPr b="1" sz="2200">
              <a:solidFill>
                <a:srgbClr val="FFFF00"/>
              </a:solidFill>
              <a:latin typeface="Times New Roman"/>
              <a:ea typeface="Times New Roman"/>
              <a:cs typeface="Times New Roman"/>
              <a:sym typeface="Times New Roman"/>
            </a:endParaRPr>
          </a:p>
        </p:txBody>
      </p:sp>
      <p:sp>
        <p:nvSpPr>
          <p:cNvPr id="337" name="Google Shape;337;p44"/>
          <p:cNvSpPr txBox="1"/>
          <p:nvPr/>
        </p:nvSpPr>
        <p:spPr>
          <a:xfrm>
            <a:off x="344975" y="660750"/>
            <a:ext cx="4394700" cy="4208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b="1" lang="en" sz="2000">
                <a:solidFill>
                  <a:srgbClr val="FFFFFF"/>
                </a:solidFill>
              </a:rPr>
              <a:t>Distributes responsibilities</a:t>
            </a:r>
            <a:endParaRPr b="1" sz="2000">
              <a:solidFill>
                <a:srgbClr val="FFFFFF"/>
              </a:solidFill>
            </a:endParaRPr>
          </a:p>
          <a:p>
            <a:pPr indent="0" lvl="0" marL="0" rtl="0" algn="l">
              <a:spcBef>
                <a:spcPts val="0"/>
              </a:spcBef>
              <a:spcAft>
                <a:spcPts val="0"/>
              </a:spcAft>
              <a:buNone/>
            </a:pPr>
            <a:r>
              <a:t/>
            </a:r>
            <a:endParaRPr b="1" sz="2000">
              <a:solidFill>
                <a:srgbClr val="FFFFFF"/>
              </a:solidFill>
            </a:endParaRPr>
          </a:p>
          <a:p>
            <a:pPr indent="-355600" lvl="0" marL="457200" rtl="0" algn="l">
              <a:spcBef>
                <a:spcPts val="0"/>
              </a:spcBef>
              <a:spcAft>
                <a:spcPts val="0"/>
              </a:spcAft>
              <a:buClr>
                <a:srgbClr val="FFFFFF"/>
              </a:buClr>
              <a:buSzPts val="2000"/>
              <a:buChar char="●"/>
            </a:pPr>
            <a:r>
              <a:rPr b="1" lang="en" sz="2000">
                <a:solidFill>
                  <a:srgbClr val="FFFFFF"/>
                </a:solidFill>
              </a:rPr>
              <a:t>Strengthens communication.</a:t>
            </a:r>
            <a:endParaRPr b="1" sz="2000">
              <a:solidFill>
                <a:srgbClr val="FFFFFF"/>
              </a:solidFill>
            </a:endParaRPr>
          </a:p>
          <a:p>
            <a:pPr indent="0" lvl="0" marL="0" rtl="0" algn="l">
              <a:spcBef>
                <a:spcPts val="0"/>
              </a:spcBef>
              <a:spcAft>
                <a:spcPts val="0"/>
              </a:spcAft>
              <a:buNone/>
            </a:pPr>
            <a:r>
              <a:t/>
            </a:r>
            <a:endParaRPr b="1" sz="2000">
              <a:solidFill>
                <a:srgbClr val="FFFFFF"/>
              </a:solidFill>
            </a:endParaRPr>
          </a:p>
          <a:p>
            <a:pPr indent="-355600" lvl="0" marL="457200" rtl="0" algn="l">
              <a:spcBef>
                <a:spcPts val="0"/>
              </a:spcBef>
              <a:spcAft>
                <a:spcPts val="0"/>
              </a:spcAft>
              <a:buClr>
                <a:srgbClr val="FFFFFF"/>
              </a:buClr>
              <a:buSzPts val="2000"/>
              <a:buChar char="●"/>
            </a:pPr>
            <a:r>
              <a:rPr b="1" lang="en" sz="2000">
                <a:solidFill>
                  <a:srgbClr val="FFFFFF"/>
                </a:solidFill>
              </a:rPr>
              <a:t>Encourages collaboration.</a:t>
            </a:r>
            <a:endParaRPr b="1" sz="2000">
              <a:solidFill>
                <a:srgbClr val="FFFFFF"/>
              </a:solidFill>
            </a:endParaRPr>
          </a:p>
          <a:p>
            <a:pPr indent="0" lvl="0" marL="0" rtl="0" algn="l">
              <a:spcBef>
                <a:spcPts val="0"/>
              </a:spcBef>
              <a:spcAft>
                <a:spcPts val="0"/>
              </a:spcAft>
              <a:buNone/>
            </a:pPr>
            <a:r>
              <a:t/>
            </a:r>
            <a:endParaRPr b="1" sz="2000">
              <a:solidFill>
                <a:srgbClr val="FFFFFF"/>
              </a:solidFill>
            </a:endParaRPr>
          </a:p>
          <a:p>
            <a:pPr indent="-355600" lvl="0" marL="457200" rtl="0" algn="l">
              <a:spcBef>
                <a:spcPts val="0"/>
              </a:spcBef>
              <a:spcAft>
                <a:spcPts val="0"/>
              </a:spcAft>
              <a:buClr>
                <a:srgbClr val="FFFFFF"/>
              </a:buClr>
              <a:buSzPts val="2000"/>
              <a:buChar char="●"/>
            </a:pPr>
            <a:r>
              <a:rPr b="1" lang="en" sz="2000">
                <a:solidFill>
                  <a:srgbClr val="FFFFFF"/>
                </a:solidFill>
              </a:rPr>
              <a:t>Increases innovation.</a:t>
            </a:r>
            <a:endParaRPr b="1" sz="2000">
              <a:solidFill>
                <a:srgbClr val="FFFFFF"/>
              </a:solidFill>
            </a:endParaRPr>
          </a:p>
          <a:p>
            <a:pPr indent="0" lvl="0" marL="0" rtl="0" algn="l">
              <a:spcBef>
                <a:spcPts val="0"/>
              </a:spcBef>
              <a:spcAft>
                <a:spcPts val="0"/>
              </a:spcAft>
              <a:buNone/>
            </a:pPr>
            <a:r>
              <a:t/>
            </a:r>
            <a:endParaRPr b="1" sz="2000">
              <a:solidFill>
                <a:srgbClr val="FFFFFF"/>
              </a:solidFill>
            </a:endParaRPr>
          </a:p>
          <a:p>
            <a:pPr indent="-355600" lvl="0" marL="457200" rtl="0" algn="l">
              <a:spcBef>
                <a:spcPts val="0"/>
              </a:spcBef>
              <a:spcAft>
                <a:spcPts val="0"/>
              </a:spcAft>
              <a:buClr>
                <a:srgbClr val="FFFFFF"/>
              </a:buClr>
              <a:buSzPts val="2000"/>
              <a:buChar char="●"/>
            </a:pPr>
            <a:r>
              <a:rPr b="1" lang="en" sz="2000">
                <a:solidFill>
                  <a:srgbClr val="FFFFFF"/>
                </a:solidFill>
              </a:rPr>
              <a:t>Promotes growth.</a:t>
            </a:r>
            <a:endParaRPr b="1" sz="2000">
              <a:solidFill>
                <a:srgbClr val="FFFFFF"/>
              </a:solidFill>
            </a:endParaRPr>
          </a:p>
        </p:txBody>
      </p:sp>
      <p:pic>
        <p:nvPicPr>
          <p:cNvPr id="338" name="Google Shape;338;p44"/>
          <p:cNvPicPr preferRelativeResize="0"/>
          <p:nvPr/>
        </p:nvPicPr>
        <p:blipFill>
          <a:blip r:embed="rId4">
            <a:alphaModFix/>
          </a:blip>
          <a:stretch>
            <a:fillRect/>
          </a:stretch>
        </p:blipFill>
        <p:spPr>
          <a:xfrm>
            <a:off x="4572000" y="840226"/>
            <a:ext cx="3511924" cy="2641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45"/>
          <p:cNvSpPr txBox="1"/>
          <p:nvPr/>
        </p:nvSpPr>
        <p:spPr>
          <a:xfrm>
            <a:off x="182850" y="150850"/>
            <a:ext cx="8778300" cy="6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2900">
                <a:solidFill>
                  <a:srgbClr val="FFFFFF"/>
                </a:solidFill>
              </a:rPr>
              <a:t>steps to building a successful and effective team</a:t>
            </a:r>
            <a:endParaRPr sz="2900">
              <a:solidFill>
                <a:srgbClr val="FFFFFF"/>
              </a:solidFill>
              <a:latin typeface="Times New Roman"/>
              <a:ea typeface="Times New Roman"/>
              <a:cs typeface="Times New Roman"/>
              <a:sym typeface="Times New Roman"/>
            </a:endParaRPr>
          </a:p>
        </p:txBody>
      </p:sp>
      <p:sp>
        <p:nvSpPr>
          <p:cNvPr id="344" name="Google Shape;344;p45"/>
          <p:cNvSpPr txBox="1"/>
          <p:nvPr/>
        </p:nvSpPr>
        <p:spPr>
          <a:xfrm>
            <a:off x="81425" y="761650"/>
            <a:ext cx="7211100" cy="42759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1400"/>
              </a:spcBef>
              <a:spcAft>
                <a:spcPts val="0"/>
              </a:spcAft>
              <a:buClr>
                <a:schemeClr val="accent6"/>
              </a:buClr>
              <a:buSzPts val="2200"/>
              <a:buFont typeface="Times New Roman"/>
              <a:buChar char="●"/>
            </a:pPr>
            <a:r>
              <a:rPr b="1" lang="en" sz="2200">
                <a:solidFill>
                  <a:schemeClr val="accent6"/>
                </a:solidFill>
                <a:latin typeface="Times New Roman"/>
                <a:ea typeface="Times New Roman"/>
                <a:cs typeface="Times New Roman"/>
                <a:sym typeface="Times New Roman"/>
              </a:rPr>
              <a:t>Set organization goals and start planning</a:t>
            </a:r>
            <a:endParaRPr b="1" sz="2200">
              <a:solidFill>
                <a:schemeClr val="accent6"/>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b="1" sz="2200">
              <a:solidFill>
                <a:schemeClr val="accent6"/>
              </a:solidFill>
              <a:latin typeface="Times New Roman"/>
              <a:ea typeface="Times New Roman"/>
              <a:cs typeface="Times New Roman"/>
              <a:sym typeface="Times New Roman"/>
            </a:endParaRPr>
          </a:p>
          <a:p>
            <a:pPr indent="-368300" lvl="0" marL="457200" rtl="0" algn="l">
              <a:lnSpc>
                <a:spcPct val="115000"/>
              </a:lnSpc>
              <a:spcBef>
                <a:spcPts val="1400"/>
              </a:spcBef>
              <a:spcAft>
                <a:spcPts val="0"/>
              </a:spcAft>
              <a:buClr>
                <a:schemeClr val="accent6"/>
              </a:buClr>
              <a:buSzPts val="2200"/>
              <a:buFont typeface="Times New Roman"/>
              <a:buChar char="●"/>
            </a:pPr>
            <a:r>
              <a:rPr b="1" lang="en" sz="2200">
                <a:solidFill>
                  <a:schemeClr val="accent6"/>
                </a:solidFill>
                <a:latin typeface="Times New Roman"/>
                <a:ea typeface="Times New Roman"/>
                <a:cs typeface="Times New Roman"/>
                <a:sym typeface="Times New Roman"/>
              </a:rPr>
              <a:t>Define the roles within your team</a:t>
            </a:r>
            <a:endParaRPr b="1" sz="2200">
              <a:solidFill>
                <a:schemeClr val="accent6"/>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b="1" sz="2200">
              <a:solidFill>
                <a:schemeClr val="accent6"/>
              </a:solidFill>
              <a:latin typeface="Times New Roman"/>
              <a:ea typeface="Times New Roman"/>
              <a:cs typeface="Times New Roman"/>
              <a:sym typeface="Times New Roman"/>
            </a:endParaRPr>
          </a:p>
          <a:p>
            <a:pPr indent="-368300" lvl="0" marL="457200" rtl="0" algn="l">
              <a:lnSpc>
                <a:spcPct val="115000"/>
              </a:lnSpc>
              <a:spcBef>
                <a:spcPts val="1200"/>
              </a:spcBef>
              <a:spcAft>
                <a:spcPts val="0"/>
              </a:spcAft>
              <a:buClr>
                <a:schemeClr val="accent6"/>
              </a:buClr>
              <a:buSzPts val="2200"/>
              <a:buFont typeface="Times New Roman"/>
              <a:buChar char="●"/>
            </a:pPr>
            <a:r>
              <a:rPr b="1" lang="en" sz="2200">
                <a:solidFill>
                  <a:schemeClr val="accent6"/>
                </a:solidFill>
                <a:latin typeface="Times New Roman"/>
                <a:ea typeface="Times New Roman"/>
                <a:cs typeface="Times New Roman"/>
                <a:sym typeface="Times New Roman"/>
              </a:rPr>
              <a:t>Promote individual development</a:t>
            </a:r>
            <a:endParaRPr b="1" sz="2200">
              <a:solidFill>
                <a:schemeClr val="accent6"/>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b="1" sz="2200">
              <a:solidFill>
                <a:schemeClr val="accent6"/>
              </a:solidFill>
              <a:latin typeface="Times New Roman"/>
              <a:ea typeface="Times New Roman"/>
              <a:cs typeface="Times New Roman"/>
              <a:sym typeface="Times New Roman"/>
            </a:endParaRPr>
          </a:p>
          <a:p>
            <a:pPr indent="-368300" lvl="0" marL="457200" rtl="0" algn="l">
              <a:lnSpc>
                <a:spcPct val="115000"/>
              </a:lnSpc>
              <a:spcBef>
                <a:spcPts val="1400"/>
              </a:spcBef>
              <a:spcAft>
                <a:spcPts val="0"/>
              </a:spcAft>
              <a:buClr>
                <a:schemeClr val="accent6"/>
              </a:buClr>
              <a:buSzPts val="2200"/>
              <a:buFont typeface="Times New Roman"/>
              <a:buChar char="●"/>
            </a:pPr>
            <a:r>
              <a:rPr b="1" lang="en" sz="2200">
                <a:solidFill>
                  <a:schemeClr val="accent6"/>
                </a:solidFill>
                <a:latin typeface="Times New Roman"/>
                <a:ea typeface="Times New Roman"/>
                <a:cs typeface="Times New Roman"/>
                <a:sym typeface="Times New Roman"/>
              </a:rPr>
              <a:t>Allow your team to take risks and experiment</a:t>
            </a:r>
            <a:endParaRPr b="1" sz="2200">
              <a:solidFill>
                <a:schemeClr val="accent6"/>
              </a:solidFill>
              <a:latin typeface="Times New Roman"/>
              <a:ea typeface="Times New Roman"/>
              <a:cs typeface="Times New Roman"/>
              <a:sym typeface="Times New Roman"/>
            </a:endParaRPr>
          </a:p>
          <a:p>
            <a:pPr indent="0" lvl="0" marL="0" rtl="0" algn="l">
              <a:spcBef>
                <a:spcPts val="400"/>
              </a:spcBef>
              <a:spcAft>
                <a:spcPts val="0"/>
              </a:spcAft>
              <a:buNone/>
            </a:pPr>
            <a:r>
              <a:t/>
            </a:r>
            <a:endParaRPr sz="2200">
              <a:latin typeface="Times New Roman"/>
              <a:ea typeface="Times New Roman"/>
              <a:cs typeface="Times New Roman"/>
              <a:sym typeface="Times New Roman"/>
            </a:endParaRPr>
          </a:p>
        </p:txBody>
      </p:sp>
      <p:pic>
        <p:nvPicPr>
          <p:cNvPr id="345" name="Google Shape;345;p45"/>
          <p:cNvPicPr preferRelativeResize="0"/>
          <p:nvPr/>
        </p:nvPicPr>
        <p:blipFill>
          <a:blip r:embed="rId4">
            <a:alphaModFix/>
          </a:blip>
          <a:stretch>
            <a:fillRect/>
          </a:stretch>
        </p:blipFill>
        <p:spPr>
          <a:xfrm>
            <a:off x="5666750" y="1385425"/>
            <a:ext cx="3292275" cy="2658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46"/>
          <p:cNvSpPr txBox="1"/>
          <p:nvPr/>
        </p:nvSpPr>
        <p:spPr>
          <a:xfrm>
            <a:off x="311700" y="445025"/>
            <a:ext cx="8520600" cy="5727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2400"/>
              </a:spcBef>
              <a:spcAft>
                <a:spcPts val="0"/>
              </a:spcAft>
              <a:buNone/>
            </a:pPr>
            <a:r>
              <a:rPr b="1" lang="en" sz="8800">
                <a:solidFill>
                  <a:srgbClr val="EEFF41"/>
                </a:solidFill>
                <a:latin typeface="Times New Roman"/>
                <a:ea typeface="Times New Roman"/>
                <a:cs typeface="Times New Roman"/>
                <a:sym typeface="Times New Roman"/>
              </a:rPr>
              <a:t>Find a brand personality</a:t>
            </a:r>
            <a:endParaRPr b="1" sz="8800">
              <a:solidFill>
                <a:srgbClr val="EEFF41"/>
              </a:solidFill>
              <a:latin typeface="Times New Roman"/>
              <a:ea typeface="Times New Roman"/>
              <a:cs typeface="Times New Roman"/>
              <a:sym typeface="Times New Roman"/>
            </a:endParaRPr>
          </a:p>
          <a:p>
            <a:pPr indent="0" lvl="0" marL="0" rtl="0" algn="l">
              <a:spcBef>
                <a:spcPts val="600"/>
              </a:spcBef>
              <a:spcAft>
                <a:spcPts val="0"/>
              </a:spcAft>
              <a:buNone/>
            </a:pPr>
            <a:r>
              <a:t/>
            </a:r>
            <a:endParaRPr sz="2800">
              <a:solidFill>
                <a:srgbClr val="FFFFFF"/>
              </a:solidFill>
            </a:endParaRPr>
          </a:p>
        </p:txBody>
      </p:sp>
      <p:sp>
        <p:nvSpPr>
          <p:cNvPr id="351" name="Google Shape;351;p46"/>
          <p:cNvSpPr txBox="1"/>
          <p:nvPr/>
        </p:nvSpPr>
        <p:spPr>
          <a:xfrm>
            <a:off x="137150" y="1232350"/>
            <a:ext cx="8603700" cy="1339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Times New Roman"/>
              <a:buChar char="●"/>
            </a:pPr>
            <a:r>
              <a:rPr b="1" lang="en" sz="1900">
                <a:solidFill>
                  <a:srgbClr val="FFFFFF"/>
                </a:solidFill>
                <a:latin typeface="Times New Roman"/>
                <a:ea typeface="Times New Roman"/>
                <a:cs typeface="Times New Roman"/>
                <a:sym typeface="Times New Roman"/>
              </a:rPr>
              <a:t>A brand must have a personality, i.e. a set of distinctive features, for example, in communications, relations with consumers</a:t>
            </a:r>
            <a:endParaRPr b="1" sz="19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rgbClr val="FFFFFF"/>
              </a:solidFill>
              <a:latin typeface="Times New Roman"/>
              <a:ea typeface="Times New Roman"/>
              <a:cs typeface="Times New Roman"/>
              <a:sym typeface="Times New Roman"/>
            </a:endParaRPr>
          </a:p>
        </p:txBody>
      </p:sp>
      <p:pic>
        <p:nvPicPr>
          <p:cNvPr id="352" name="Google Shape;352;p46"/>
          <p:cNvPicPr preferRelativeResize="0"/>
          <p:nvPr/>
        </p:nvPicPr>
        <p:blipFill rotWithShape="1">
          <a:blip r:embed="rId4">
            <a:alphaModFix/>
          </a:blip>
          <a:srcRect b="0" l="0" r="0" t="0"/>
          <a:stretch/>
        </p:blipFill>
        <p:spPr>
          <a:xfrm>
            <a:off x="4379900" y="2157150"/>
            <a:ext cx="4722525" cy="2628875"/>
          </a:xfrm>
          <a:prstGeom prst="rect">
            <a:avLst/>
          </a:prstGeom>
          <a:noFill/>
          <a:ln>
            <a:noFill/>
          </a:ln>
        </p:spPr>
      </p:pic>
      <p:sp>
        <p:nvSpPr>
          <p:cNvPr id="353" name="Google Shape;353;p46"/>
          <p:cNvSpPr txBox="1"/>
          <p:nvPr/>
        </p:nvSpPr>
        <p:spPr>
          <a:xfrm>
            <a:off x="241075" y="2167550"/>
            <a:ext cx="4000500" cy="15699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FFFFFF"/>
              </a:buClr>
              <a:buSzPts val="1900"/>
              <a:buFont typeface="Times New Roman"/>
              <a:buChar char="●"/>
            </a:pPr>
            <a:r>
              <a:rPr b="1" lang="en" sz="1900">
                <a:solidFill>
                  <a:srgbClr val="FFFFFF"/>
                </a:solidFill>
                <a:latin typeface="Times New Roman"/>
                <a:ea typeface="Times New Roman"/>
                <a:cs typeface="Times New Roman"/>
                <a:sym typeface="Times New Roman"/>
              </a:rPr>
              <a:t>It’s easier for a brand with an established personality to fight for the attention of the customer.</a:t>
            </a:r>
            <a:endParaRPr b="1" sz="19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7"/>
          <p:cNvSpPr txBox="1"/>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en" sz="2200">
                <a:solidFill>
                  <a:srgbClr val="EEFF41"/>
                </a:solidFill>
                <a:latin typeface="Times New Roman"/>
                <a:ea typeface="Times New Roman"/>
                <a:cs typeface="Times New Roman"/>
                <a:sym typeface="Times New Roman"/>
              </a:rPr>
              <a:t>Maximize your visibility: website and social media</a:t>
            </a:r>
            <a:endParaRPr b="1" sz="2200">
              <a:solidFill>
                <a:srgbClr val="EEFF41"/>
              </a:solidFill>
              <a:latin typeface="Times New Roman"/>
              <a:ea typeface="Times New Roman"/>
              <a:cs typeface="Times New Roman"/>
              <a:sym typeface="Times New Roman"/>
            </a:endParaRPr>
          </a:p>
          <a:p>
            <a:pPr indent="0" lvl="0" marL="0" rtl="0" algn="l">
              <a:spcBef>
                <a:spcPts val="600"/>
              </a:spcBef>
              <a:spcAft>
                <a:spcPts val="0"/>
              </a:spcAft>
              <a:buNone/>
            </a:pPr>
            <a:r>
              <a:t/>
            </a:r>
            <a:endParaRPr sz="2200">
              <a:solidFill>
                <a:srgbClr val="FFFFFF"/>
              </a:solidFill>
              <a:latin typeface="Times New Roman"/>
              <a:ea typeface="Times New Roman"/>
              <a:cs typeface="Times New Roman"/>
              <a:sym typeface="Times New Roman"/>
            </a:endParaRPr>
          </a:p>
        </p:txBody>
      </p:sp>
      <p:sp>
        <p:nvSpPr>
          <p:cNvPr id="359" name="Google Shape;359;p47"/>
          <p:cNvSpPr txBox="1"/>
          <p:nvPr/>
        </p:nvSpPr>
        <p:spPr>
          <a:xfrm>
            <a:off x="355375" y="768225"/>
            <a:ext cx="1725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rgbClr val="000000"/>
              </a:buClr>
              <a:buSzPts val="1100"/>
              <a:buFont typeface="Arial"/>
              <a:buNone/>
            </a:pPr>
            <a:r>
              <a:rPr b="1" lang="en" sz="1900">
                <a:solidFill>
                  <a:srgbClr val="FFFFFF"/>
                </a:solidFill>
                <a:latin typeface="Times New Roman"/>
                <a:ea typeface="Times New Roman"/>
                <a:cs typeface="Times New Roman"/>
                <a:sym typeface="Times New Roman"/>
              </a:rPr>
              <a:t>WEBSITE</a:t>
            </a:r>
            <a:endParaRPr b="1" sz="1900">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latin typeface="Times New Roman"/>
              <a:ea typeface="Times New Roman"/>
              <a:cs typeface="Times New Roman"/>
              <a:sym typeface="Times New Roman"/>
            </a:endParaRPr>
          </a:p>
        </p:txBody>
      </p:sp>
      <p:sp>
        <p:nvSpPr>
          <p:cNvPr id="360" name="Google Shape;360;p47"/>
          <p:cNvSpPr txBox="1"/>
          <p:nvPr/>
        </p:nvSpPr>
        <p:spPr>
          <a:xfrm>
            <a:off x="328350" y="1220850"/>
            <a:ext cx="8487300" cy="50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Times New Roman"/>
              <a:buChar char="●"/>
            </a:pPr>
            <a:r>
              <a:rPr b="1" lang="en" sz="1900">
                <a:solidFill>
                  <a:srgbClr val="FFFFFF"/>
                </a:solidFill>
                <a:latin typeface="Times New Roman"/>
                <a:ea typeface="Times New Roman"/>
                <a:cs typeface="Times New Roman"/>
                <a:sym typeface="Times New Roman"/>
              </a:rPr>
              <a:t>Difficult to promote a product without a website</a:t>
            </a:r>
            <a:r>
              <a:rPr b="1" lang="en" sz="1800">
                <a:solidFill>
                  <a:srgbClr val="FFFFFF"/>
                </a:solidFill>
                <a:latin typeface="Times New Roman"/>
                <a:ea typeface="Times New Roman"/>
                <a:cs typeface="Times New Roman"/>
                <a:sym typeface="Times New Roman"/>
              </a:rPr>
              <a:t>.</a:t>
            </a:r>
            <a:endParaRPr b="1" sz="18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361" name="Google Shape;361;p47"/>
          <p:cNvPicPr preferRelativeResize="0"/>
          <p:nvPr/>
        </p:nvPicPr>
        <p:blipFill>
          <a:blip r:embed="rId4">
            <a:alphaModFix/>
          </a:blip>
          <a:stretch>
            <a:fillRect/>
          </a:stretch>
        </p:blipFill>
        <p:spPr>
          <a:xfrm>
            <a:off x="4783350" y="1568325"/>
            <a:ext cx="3984275" cy="3103425"/>
          </a:xfrm>
          <a:prstGeom prst="rect">
            <a:avLst/>
          </a:prstGeom>
          <a:noFill/>
          <a:ln>
            <a:noFill/>
          </a:ln>
        </p:spPr>
      </p:pic>
      <p:sp>
        <p:nvSpPr>
          <p:cNvPr id="362" name="Google Shape;362;p47"/>
          <p:cNvSpPr txBox="1"/>
          <p:nvPr/>
        </p:nvSpPr>
        <p:spPr>
          <a:xfrm>
            <a:off x="355375" y="1797050"/>
            <a:ext cx="4572000" cy="28131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Times New Roman"/>
              <a:buChar char="●"/>
            </a:pPr>
            <a:r>
              <a:rPr b="1" lang="en" sz="1900">
                <a:solidFill>
                  <a:srgbClr val="FFFFFF"/>
                </a:solidFill>
                <a:latin typeface="Times New Roman"/>
                <a:ea typeface="Times New Roman"/>
                <a:cs typeface="Times New Roman"/>
                <a:sym typeface="Times New Roman"/>
              </a:rPr>
              <a:t>The main idea is spreading the word. The website is the first people would look for when hearing about a new startup</a:t>
            </a:r>
            <a:endParaRPr b="1" sz="19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1900">
              <a:solidFill>
                <a:srgbClr val="FFFFFF"/>
              </a:solidFill>
              <a:latin typeface="Times New Roman"/>
              <a:ea typeface="Times New Roman"/>
              <a:cs typeface="Times New Roman"/>
              <a:sym typeface="Times New Roman"/>
            </a:endParaRPr>
          </a:p>
          <a:p>
            <a:pPr indent="-349250" lvl="0" marL="457200" rtl="0" algn="l">
              <a:spcBef>
                <a:spcPts val="0"/>
              </a:spcBef>
              <a:spcAft>
                <a:spcPts val="0"/>
              </a:spcAft>
              <a:buClr>
                <a:srgbClr val="FFFFFF"/>
              </a:buClr>
              <a:buSzPts val="1900"/>
              <a:buFont typeface="Times New Roman"/>
              <a:buChar char="●"/>
            </a:pPr>
            <a:r>
              <a:rPr b="1" lang="en" sz="1900">
                <a:solidFill>
                  <a:srgbClr val="FFFFFF"/>
                </a:solidFill>
                <a:latin typeface="Times New Roman"/>
                <a:ea typeface="Times New Roman"/>
                <a:cs typeface="Times New Roman"/>
                <a:sym typeface="Times New Roman"/>
              </a:rPr>
              <a:t>Having a good website is a prerequisite for any kind of business nowadays</a:t>
            </a:r>
            <a:endParaRPr b="1" sz="1900">
              <a:solidFill>
                <a:srgbClr val="FFFFF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48"/>
          <p:cNvSpPr txBox="1"/>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en" sz="2200">
                <a:solidFill>
                  <a:srgbClr val="EEFF41"/>
                </a:solidFill>
                <a:latin typeface="Times New Roman"/>
                <a:ea typeface="Times New Roman"/>
                <a:cs typeface="Times New Roman"/>
                <a:sym typeface="Times New Roman"/>
              </a:rPr>
              <a:t>Maximize your visibility: website and social media</a:t>
            </a:r>
            <a:endParaRPr b="1" sz="2200">
              <a:solidFill>
                <a:srgbClr val="EEFF41"/>
              </a:solidFill>
              <a:latin typeface="Times New Roman"/>
              <a:ea typeface="Times New Roman"/>
              <a:cs typeface="Times New Roman"/>
              <a:sym typeface="Times New Roman"/>
            </a:endParaRPr>
          </a:p>
          <a:p>
            <a:pPr indent="0" lvl="0" marL="0" rtl="0" algn="l">
              <a:spcBef>
                <a:spcPts val="600"/>
              </a:spcBef>
              <a:spcAft>
                <a:spcPts val="0"/>
              </a:spcAft>
              <a:buNone/>
            </a:pPr>
            <a:r>
              <a:t/>
            </a:r>
            <a:endParaRPr sz="2200">
              <a:solidFill>
                <a:srgbClr val="FFFFFF"/>
              </a:solidFill>
              <a:latin typeface="Times New Roman"/>
              <a:ea typeface="Times New Roman"/>
              <a:cs typeface="Times New Roman"/>
              <a:sym typeface="Times New Roman"/>
            </a:endParaRPr>
          </a:p>
        </p:txBody>
      </p:sp>
      <p:sp>
        <p:nvSpPr>
          <p:cNvPr id="368" name="Google Shape;368;p48"/>
          <p:cNvSpPr txBox="1"/>
          <p:nvPr/>
        </p:nvSpPr>
        <p:spPr>
          <a:xfrm>
            <a:off x="355375" y="768225"/>
            <a:ext cx="3096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FFFFFF"/>
                </a:solidFill>
                <a:latin typeface="Times New Roman"/>
                <a:ea typeface="Times New Roman"/>
                <a:cs typeface="Times New Roman"/>
                <a:sym typeface="Times New Roman"/>
              </a:rPr>
              <a:t>SOCIAL MEDIA</a:t>
            </a:r>
            <a:endParaRPr b="1" sz="1800">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latin typeface="Times New Roman"/>
              <a:ea typeface="Times New Roman"/>
              <a:cs typeface="Times New Roman"/>
              <a:sym typeface="Times New Roman"/>
            </a:endParaRPr>
          </a:p>
        </p:txBody>
      </p:sp>
      <p:sp>
        <p:nvSpPr>
          <p:cNvPr id="369" name="Google Shape;369;p48"/>
          <p:cNvSpPr txBox="1"/>
          <p:nvPr/>
        </p:nvSpPr>
        <p:spPr>
          <a:xfrm>
            <a:off x="147550" y="1340925"/>
            <a:ext cx="5309700" cy="1174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Times New Roman"/>
              <a:buChar char="●"/>
            </a:pPr>
            <a:r>
              <a:rPr b="1" lang="en" sz="1900">
                <a:solidFill>
                  <a:srgbClr val="FFFFFF"/>
                </a:solidFill>
                <a:latin typeface="Times New Roman"/>
                <a:ea typeface="Times New Roman"/>
                <a:cs typeface="Times New Roman"/>
                <a:sym typeface="Times New Roman"/>
              </a:rPr>
              <a:t>Easier to target younger audience.</a:t>
            </a:r>
            <a:endParaRPr b="1" sz="19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1900">
              <a:solidFill>
                <a:srgbClr val="FFFFFF"/>
              </a:solidFill>
              <a:latin typeface="Times New Roman"/>
              <a:ea typeface="Times New Roman"/>
              <a:cs typeface="Times New Roman"/>
              <a:sym typeface="Times New Roman"/>
            </a:endParaRPr>
          </a:p>
          <a:p>
            <a:pPr indent="-349250" lvl="0" marL="457200" rtl="0" algn="l">
              <a:spcBef>
                <a:spcPts val="0"/>
              </a:spcBef>
              <a:spcAft>
                <a:spcPts val="0"/>
              </a:spcAft>
              <a:buClr>
                <a:srgbClr val="FFFFFF"/>
              </a:buClr>
              <a:buSzPts val="1900"/>
              <a:buFont typeface="Times New Roman"/>
              <a:buChar char="●"/>
            </a:pPr>
            <a:r>
              <a:rPr b="1" lang="en" sz="1900">
                <a:solidFill>
                  <a:srgbClr val="FFFFFF"/>
                </a:solidFill>
                <a:latin typeface="Times New Roman"/>
                <a:ea typeface="Times New Roman"/>
                <a:cs typeface="Times New Roman"/>
                <a:sym typeface="Times New Roman"/>
              </a:rPr>
              <a:t>building long-term relationships with customers and potential buyers.</a:t>
            </a:r>
            <a:endParaRPr b="1" sz="19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70" name="Google Shape;370;p48"/>
          <p:cNvSpPr txBox="1"/>
          <p:nvPr/>
        </p:nvSpPr>
        <p:spPr>
          <a:xfrm>
            <a:off x="105975" y="2961525"/>
            <a:ext cx="5756700" cy="2053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Times New Roman"/>
              <a:buChar char="●"/>
            </a:pPr>
            <a:r>
              <a:rPr b="1" lang="en" sz="1900">
                <a:solidFill>
                  <a:srgbClr val="FFFFFF"/>
                </a:solidFill>
                <a:latin typeface="Times New Roman"/>
                <a:ea typeface="Times New Roman"/>
                <a:cs typeface="Times New Roman"/>
                <a:sym typeface="Times New Roman"/>
              </a:rPr>
              <a:t>Make your account engaging: write useful content, provide links, add pictures, and videos</a:t>
            </a:r>
            <a:endParaRPr b="1" sz="19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1900">
              <a:solidFill>
                <a:srgbClr val="FFFFFF"/>
              </a:solidFill>
              <a:latin typeface="Times New Roman"/>
              <a:ea typeface="Times New Roman"/>
              <a:cs typeface="Times New Roman"/>
              <a:sym typeface="Times New Roman"/>
            </a:endParaRPr>
          </a:p>
          <a:p>
            <a:pPr indent="-349250" lvl="0" marL="457200" rtl="0" algn="l">
              <a:spcBef>
                <a:spcPts val="0"/>
              </a:spcBef>
              <a:spcAft>
                <a:spcPts val="0"/>
              </a:spcAft>
              <a:buClr>
                <a:srgbClr val="FFFFFF"/>
              </a:buClr>
              <a:buSzPts val="1900"/>
              <a:buFont typeface="Times New Roman"/>
              <a:buChar char="●"/>
            </a:pPr>
            <a:r>
              <a:rPr b="1" lang="en" sz="1900">
                <a:solidFill>
                  <a:srgbClr val="FFFFFF"/>
                </a:solidFill>
                <a:latin typeface="Times New Roman"/>
                <a:ea typeface="Times New Roman"/>
                <a:cs typeface="Times New Roman"/>
                <a:sym typeface="Times New Roman"/>
              </a:rPr>
              <a:t>Communicate. The meaning of social networks is in relationship-building. Communication in social networks is based on dialogue.</a:t>
            </a:r>
            <a:endParaRPr b="1" sz="1900">
              <a:solidFill>
                <a:srgbClr val="FFFFFF"/>
              </a:solidFill>
              <a:latin typeface="Times New Roman"/>
              <a:ea typeface="Times New Roman"/>
              <a:cs typeface="Times New Roman"/>
              <a:sym typeface="Times New Roman"/>
            </a:endParaRPr>
          </a:p>
        </p:txBody>
      </p:sp>
      <p:pic>
        <p:nvPicPr>
          <p:cNvPr id="371" name="Google Shape;371;p48"/>
          <p:cNvPicPr preferRelativeResize="0"/>
          <p:nvPr/>
        </p:nvPicPr>
        <p:blipFill>
          <a:blip r:embed="rId4">
            <a:alphaModFix/>
          </a:blip>
          <a:stretch>
            <a:fillRect/>
          </a:stretch>
        </p:blipFill>
        <p:spPr>
          <a:xfrm>
            <a:off x="5717075" y="1137850"/>
            <a:ext cx="3219125" cy="3099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49"/>
          <p:cNvSpPr txBox="1"/>
          <p:nvPr/>
        </p:nvSpPr>
        <p:spPr>
          <a:xfrm>
            <a:off x="311700" y="15415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500">
                <a:solidFill>
                  <a:srgbClr val="FFFFFF"/>
                </a:solidFill>
                <a:latin typeface="Times New Roman"/>
                <a:ea typeface="Times New Roman"/>
                <a:cs typeface="Times New Roman"/>
                <a:sym typeface="Times New Roman"/>
              </a:rPr>
              <a:t>Channel Strategy :</a:t>
            </a:r>
            <a:endParaRPr b="1" sz="2500">
              <a:solidFill>
                <a:srgbClr val="FFFFFF"/>
              </a:solidFill>
            </a:endParaRPr>
          </a:p>
        </p:txBody>
      </p:sp>
      <p:sp>
        <p:nvSpPr>
          <p:cNvPr id="377" name="Google Shape;377;p49"/>
          <p:cNvSpPr txBox="1"/>
          <p:nvPr/>
        </p:nvSpPr>
        <p:spPr>
          <a:xfrm>
            <a:off x="115450" y="859550"/>
            <a:ext cx="6215100" cy="4041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Times New Roman"/>
              <a:buChar char="●"/>
            </a:pPr>
            <a:r>
              <a:rPr b="1" lang="en" sz="2000">
                <a:solidFill>
                  <a:srgbClr val="FFFFFF"/>
                </a:solidFill>
                <a:latin typeface="Times New Roman"/>
                <a:ea typeface="Times New Roman"/>
                <a:cs typeface="Times New Roman"/>
                <a:sym typeface="Times New Roman"/>
              </a:rPr>
              <a:t>Plan for moving a product or a service through the chain of commerce to the end customer.</a:t>
            </a:r>
            <a:endParaRPr b="1" sz="2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rgbClr val="FFFFFF"/>
              </a:solidFill>
              <a:latin typeface="Times New Roman"/>
              <a:ea typeface="Times New Roman"/>
              <a:cs typeface="Times New Roman"/>
              <a:sym typeface="Times New Roman"/>
            </a:endParaRPr>
          </a:p>
          <a:p>
            <a:pPr indent="-355600" lvl="0" marL="457200" rtl="0" algn="l">
              <a:lnSpc>
                <a:spcPct val="115000"/>
              </a:lnSpc>
              <a:spcBef>
                <a:spcPts val="1400"/>
              </a:spcBef>
              <a:spcAft>
                <a:spcPts val="0"/>
              </a:spcAft>
              <a:buClr>
                <a:schemeClr val="accent6"/>
              </a:buClr>
              <a:buSzPts val="2000"/>
              <a:buFont typeface="Times New Roman"/>
              <a:buChar char="●"/>
            </a:pPr>
            <a:r>
              <a:rPr b="1" lang="en" sz="2000">
                <a:solidFill>
                  <a:schemeClr val="accent6"/>
                </a:solidFill>
                <a:latin typeface="Times New Roman"/>
                <a:ea typeface="Times New Roman"/>
                <a:cs typeface="Times New Roman"/>
                <a:sym typeface="Times New Roman"/>
              </a:rPr>
              <a:t>Types of channel strategies</a:t>
            </a:r>
            <a:endParaRPr b="1" sz="2000">
              <a:solidFill>
                <a:schemeClr val="accent6"/>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Direct sales</a:t>
            </a:r>
            <a:endParaRPr b="1" sz="2000">
              <a:solidFill>
                <a:schemeClr val="lt1"/>
              </a:solidFill>
              <a:latin typeface="Times New Roman"/>
              <a:ea typeface="Times New Roman"/>
              <a:cs typeface="Times New Roman"/>
              <a:sym typeface="Times New Roman"/>
            </a:endParaRPr>
          </a:p>
          <a:p>
            <a:pPr indent="-355600" lvl="1" marL="914400" rtl="0" algn="l">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The simplest approach is the direct channel in which the vendor sells directly to the customer</a:t>
            </a:r>
            <a:endParaRPr b="1"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Indirect sales</a:t>
            </a:r>
            <a:endParaRPr b="1" sz="2000">
              <a:solidFill>
                <a:schemeClr val="lt1"/>
              </a:solidFill>
              <a:latin typeface="Times New Roman"/>
              <a:ea typeface="Times New Roman"/>
              <a:cs typeface="Times New Roman"/>
              <a:sym typeface="Times New Roman"/>
            </a:endParaRPr>
          </a:p>
          <a:p>
            <a:pPr indent="-355600" lvl="1" marL="914400" rtl="0" algn="l">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Vendors can also pursue sales via indirect channels involving one or more intermediaries. Indirect sales models include retail</a:t>
            </a:r>
            <a:endParaRPr b="1" sz="2000">
              <a:solidFill>
                <a:schemeClr val="lt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Char char="●"/>
            </a:pPr>
            <a:r>
              <a:t/>
            </a:r>
            <a:endParaRPr b="1" sz="1100">
              <a:solidFill>
                <a:schemeClr val="dk1"/>
              </a:solidFill>
            </a:endParaRPr>
          </a:p>
        </p:txBody>
      </p:sp>
      <p:pic>
        <p:nvPicPr>
          <p:cNvPr id="378" name="Google Shape;378;p49"/>
          <p:cNvPicPr preferRelativeResize="0"/>
          <p:nvPr/>
        </p:nvPicPr>
        <p:blipFill rotWithShape="1">
          <a:blip r:embed="rId4">
            <a:alphaModFix/>
          </a:blip>
          <a:srcRect b="13284" l="0" r="0" t="0"/>
          <a:stretch/>
        </p:blipFill>
        <p:spPr>
          <a:xfrm>
            <a:off x="6330550" y="1170125"/>
            <a:ext cx="2661051" cy="24672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5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FFFFFF"/>
                </a:solidFill>
                <a:latin typeface="Times New Roman"/>
                <a:ea typeface="Times New Roman"/>
                <a:cs typeface="Times New Roman"/>
                <a:sym typeface="Times New Roman"/>
              </a:rPr>
              <a:t>Leveraging Technologies and Available Platforms</a:t>
            </a:r>
            <a:endParaRPr sz="3300">
              <a:solidFill>
                <a:srgbClr val="FFFFFF"/>
              </a:solidFill>
            </a:endParaRPr>
          </a:p>
        </p:txBody>
      </p:sp>
      <p:sp>
        <p:nvSpPr>
          <p:cNvPr id="384" name="Google Shape;384;p50"/>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b="1" lang="en">
                <a:solidFill>
                  <a:srgbClr val="FFFFFF"/>
                </a:solidFill>
              </a:rPr>
              <a:t>Data-driven farming</a:t>
            </a:r>
            <a:r>
              <a:rPr lang="en">
                <a:solidFill>
                  <a:srgbClr val="FFFFFF"/>
                </a:solidFill>
              </a:rPr>
              <a:t>: By analyzing and correlating information about weather, types of seeds, soil quality, probability of diseases, historical data marketplace trends, and prices, farmers will make more informed decisions.</a:t>
            </a:r>
            <a:endParaRPr>
              <a:solidFill>
                <a:srgbClr val="FFFFFF"/>
              </a:solidFill>
            </a:endParaRPr>
          </a:p>
          <a:p>
            <a:pPr indent="-342900" lvl="0" marL="457200" rtl="0" algn="l">
              <a:spcBef>
                <a:spcPts val="0"/>
              </a:spcBef>
              <a:spcAft>
                <a:spcPts val="0"/>
              </a:spcAft>
              <a:buClr>
                <a:srgbClr val="FFFFFF"/>
              </a:buClr>
              <a:buSzPts val="1800"/>
              <a:buChar char="-"/>
            </a:pPr>
            <a:r>
              <a:rPr b="1" lang="en">
                <a:solidFill>
                  <a:srgbClr val="FFFFFF"/>
                </a:solidFill>
              </a:rPr>
              <a:t>High yield seeds: </a:t>
            </a:r>
            <a:r>
              <a:rPr lang="en">
                <a:solidFill>
                  <a:srgbClr val="FFFFFF"/>
                </a:solidFill>
              </a:rPr>
              <a:t>high yield seeds will be used in the farms.</a:t>
            </a:r>
            <a:endParaRPr>
              <a:solidFill>
                <a:srgbClr val="FFFFFF"/>
              </a:solidFill>
            </a:endParaRPr>
          </a:p>
          <a:p>
            <a:pPr indent="0" lvl="0" marL="457200" rtl="0" algn="l">
              <a:spcBef>
                <a:spcPts val="1200"/>
              </a:spcBef>
              <a:spcAft>
                <a:spcPts val="1200"/>
              </a:spcAft>
              <a:buNone/>
            </a:pPr>
            <a:r>
              <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51"/>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accent6"/>
                </a:solidFill>
              </a:rPr>
              <a:t>HYDROPONICS</a:t>
            </a:r>
            <a:endParaRPr>
              <a:solidFill>
                <a:schemeClr val="accent6"/>
              </a:solidFill>
            </a:endParaRPr>
          </a:p>
        </p:txBody>
      </p:sp>
      <p:sp>
        <p:nvSpPr>
          <p:cNvPr id="390" name="Google Shape;390;p51"/>
          <p:cNvSpPr txBox="1"/>
          <p:nvPr>
            <p:ph idx="4294967295" type="body"/>
          </p:nvPr>
        </p:nvSpPr>
        <p:spPr>
          <a:xfrm>
            <a:off x="2742425" y="1152475"/>
            <a:ext cx="6090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2"/>
                </a:solidFill>
              </a:rPr>
              <a:t>Hydroponics, a subset of hydroculture, is the method of growing plants without soil, using mineral nutrient solutions in a water solvent.</a:t>
            </a:r>
            <a:endParaRPr>
              <a:solidFill>
                <a:schemeClr val="lt2"/>
              </a:solidFill>
            </a:endParaRPr>
          </a:p>
        </p:txBody>
      </p:sp>
      <p:pic>
        <p:nvPicPr>
          <p:cNvPr id="391" name="Google Shape;391;p51"/>
          <p:cNvPicPr preferRelativeResize="0"/>
          <p:nvPr/>
        </p:nvPicPr>
        <p:blipFill>
          <a:blip r:embed="rId4">
            <a:alphaModFix/>
          </a:blip>
          <a:stretch>
            <a:fillRect/>
          </a:stretch>
        </p:blipFill>
        <p:spPr>
          <a:xfrm>
            <a:off x="882150" y="2014538"/>
            <a:ext cx="981075" cy="1114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6"/>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b="1" lang="en" sz="5200">
                <a:solidFill>
                  <a:srgbClr val="FFFFFF"/>
                </a:solidFill>
                <a:latin typeface="EB Garamond"/>
                <a:ea typeface="EB Garamond"/>
                <a:cs typeface="EB Garamond"/>
                <a:sym typeface="EB Garamond"/>
              </a:rPr>
              <a:t>PROBLEMS</a:t>
            </a:r>
            <a:endParaRPr b="1" sz="5200">
              <a:solidFill>
                <a:srgbClr val="FFFFFF"/>
              </a:solidFill>
              <a:latin typeface="EB Garamond"/>
              <a:ea typeface="EB Garamond"/>
              <a:cs typeface="EB Garamond"/>
              <a:sym typeface="EB Garamond"/>
            </a:endParaRPr>
          </a:p>
        </p:txBody>
      </p:sp>
      <p:sp>
        <p:nvSpPr>
          <p:cNvPr id="100" name="Google Shape;100;p16"/>
          <p:cNvSpPr txBox="1"/>
          <p:nvPr/>
        </p:nvSpPr>
        <p:spPr>
          <a:xfrm>
            <a:off x="314100" y="11678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a:solidFill>
                  <a:srgbClr val="111111"/>
                </a:solidFill>
                <a:highlight>
                  <a:srgbClr val="FFFFFF"/>
                </a:highlight>
                <a:latin typeface="Roboto"/>
                <a:ea typeface="Roboto"/>
                <a:cs typeface="Roboto"/>
                <a:sym typeface="Roboto"/>
              </a:rPr>
              <a:t>Soil pollutants</a:t>
            </a:r>
            <a:endParaRPr>
              <a:solidFill>
                <a:srgbClr val="111111"/>
              </a:solidFill>
              <a:highlight>
                <a:srgbClr val="FFFFFF"/>
              </a:highlight>
              <a:latin typeface="Roboto"/>
              <a:ea typeface="Roboto"/>
              <a:cs typeface="Roboto"/>
              <a:sym typeface="Roboto"/>
            </a:endParaRPr>
          </a:p>
        </p:txBody>
      </p:sp>
      <p:sp>
        <p:nvSpPr>
          <p:cNvPr id="101" name="Google Shape;101;p16"/>
          <p:cNvSpPr txBox="1"/>
          <p:nvPr/>
        </p:nvSpPr>
        <p:spPr>
          <a:xfrm>
            <a:off x="810975" y="16472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111111"/>
                </a:solidFill>
                <a:highlight>
                  <a:srgbClr val="FFFFFF"/>
                </a:highlight>
                <a:latin typeface="Roboto"/>
                <a:ea typeface="Roboto"/>
                <a:cs typeface="Roboto"/>
                <a:sym typeface="Roboto"/>
              </a:rPr>
              <a:t>Transportation problems</a:t>
            </a:r>
            <a:endParaRPr/>
          </a:p>
        </p:txBody>
      </p:sp>
      <p:pic>
        <p:nvPicPr>
          <p:cNvPr id="102" name="Google Shape;102;p16"/>
          <p:cNvPicPr preferRelativeResize="0"/>
          <p:nvPr/>
        </p:nvPicPr>
        <p:blipFill>
          <a:blip r:embed="rId4">
            <a:alphaModFix/>
          </a:blip>
          <a:stretch>
            <a:fillRect/>
          </a:stretch>
        </p:blipFill>
        <p:spPr>
          <a:xfrm>
            <a:off x="4845475" y="768975"/>
            <a:ext cx="3404000" cy="2496850"/>
          </a:xfrm>
          <a:prstGeom prst="rect">
            <a:avLst/>
          </a:prstGeom>
          <a:noFill/>
          <a:ln>
            <a:noFill/>
          </a:ln>
        </p:spPr>
      </p:pic>
      <p:pic>
        <p:nvPicPr>
          <p:cNvPr id="103" name="Google Shape;103;p16"/>
          <p:cNvPicPr preferRelativeResize="0"/>
          <p:nvPr/>
        </p:nvPicPr>
        <p:blipFill>
          <a:blip r:embed="rId5">
            <a:alphaModFix/>
          </a:blip>
          <a:stretch>
            <a:fillRect/>
          </a:stretch>
        </p:blipFill>
        <p:spPr>
          <a:xfrm>
            <a:off x="152400" y="2199825"/>
            <a:ext cx="3838575" cy="2524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52"/>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chemeClr val="accent6"/>
                </a:solidFill>
              </a:rPr>
              <a:t>ALGAE FEEDSTOCK</a:t>
            </a:r>
            <a:endParaRPr>
              <a:solidFill>
                <a:schemeClr val="accent6"/>
              </a:solidFill>
            </a:endParaRPr>
          </a:p>
        </p:txBody>
      </p:sp>
      <p:sp>
        <p:nvSpPr>
          <p:cNvPr id="397" name="Google Shape;397;p52"/>
          <p:cNvSpPr txBox="1"/>
          <p:nvPr>
            <p:ph idx="4294967295" type="body"/>
          </p:nvPr>
        </p:nvSpPr>
        <p:spPr>
          <a:xfrm>
            <a:off x="2742425" y="1152475"/>
            <a:ext cx="6090000" cy="34164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t/>
            </a:r>
            <a:endParaRPr sz="900">
              <a:solidFill>
                <a:schemeClr val="lt1"/>
              </a:solidFill>
            </a:endParaRPr>
          </a:p>
          <a:p>
            <a:pPr indent="0" lvl="0" marL="0" rtl="0" algn="l">
              <a:spcBef>
                <a:spcPts val="1200"/>
              </a:spcBef>
              <a:spcAft>
                <a:spcPts val="0"/>
              </a:spcAft>
              <a:buNone/>
            </a:pPr>
            <a:r>
              <a:rPr lang="en" sz="7425">
                <a:solidFill>
                  <a:schemeClr val="lt1"/>
                </a:solidFill>
              </a:rPr>
              <a:t>Algae farmed in aquaculture sites can become a substitute for feedstock and fishmeal. Plus, algae is a more reliable source of</a:t>
            </a:r>
            <a:endParaRPr sz="7425">
              <a:solidFill>
                <a:schemeClr val="lt1"/>
              </a:solidFill>
            </a:endParaRPr>
          </a:p>
          <a:p>
            <a:pPr indent="0" lvl="0" marL="0" rtl="0" algn="l">
              <a:spcBef>
                <a:spcPts val="0"/>
              </a:spcBef>
              <a:spcAft>
                <a:spcPts val="0"/>
              </a:spcAft>
              <a:buNone/>
            </a:pPr>
            <a:r>
              <a:rPr lang="en" sz="7425">
                <a:solidFill>
                  <a:schemeClr val="lt1"/>
                </a:solidFill>
              </a:rPr>
              <a:t>feedstock. given that its availability is not dependent on</a:t>
            </a:r>
            <a:endParaRPr sz="7425">
              <a:solidFill>
                <a:schemeClr val="lt1"/>
              </a:solidFill>
            </a:endParaRPr>
          </a:p>
          <a:p>
            <a:pPr indent="0" lvl="0" marL="0" rtl="0" algn="l">
              <a:spcBef>
                <a:spcPts val="0"/>
              </a:spcBef>
              <a:spcAft>
                <a:spcPts val="0"/>
              </a:spcAft>
              <a:buNone/>
            </a:pPr>
            <a:r>
              <a:rPr lang="en" sz="7425">
                <a:solidFill>
                  <a:schemeClr val="lt1"/>
                </a:solidFill>
              </a:rPr>
              <a:t>catching fish. This provides producers greater control</a:t>
            </a:r>
            <a:endParaRPr sz="7425">
              <a:solidFill>
                <a:schemeClr val="lt1"/>
              </a:solidFill>
            </a:endParaRPr>
          </a:p>
          <a:p>
            <a:pPr indent="0" lvl="0" marL="0" rtl="0" algn="l">
              <a:spcBef>
                <a:spcPts val="0"/>
              </a:spcBef>
              <a:spcAft>
                <a:spcPts val="0"/>
              </a:spcAft>
              <a:buNone/>
            </a:pPr>
            <a:r>
              <a:rPr lang="en" sz="7425">
                <a:solidFill>
                  <a:schemeClr val="lt1"/>
                </a:solidFill>
              </a:rPr>
              <a:t>Over costs and the ability to forecast future investment</a:t>
            </a:r>
            <a:endParaRPr sz="7425">
              <a:solidFill>
                <a:schemeClr val="lt1"/>
              </a:solidFill>
            </a:endParaRPr>
          </a:p>
          <a:p>
            <a:pPr indent="0" lvl="0" marL="0" rtl="0" algn="l">
              <a:spcBef>
                <a:spcPts val="0"/>
              </a:spcBef>
              <a:spcAft>
                <a:spcPts val="0"/>
              </a:spcAft>
              <a:buNone/>
            </a:pPr>
            <a:r>
              <a:rPr lang="en" sz="7425">
                <a:solidFill>
                  <a:schemeClr val="lt1"/>
                </a:solidFill>
              </a:rPr>
              <a:t>or financial results thanks to the reduction of risk in</a:t>
            </a:r>
            <a:endParaRPr sz="7425">
              <a:solidFill>
                <a:schemeClr val="lt1"/>
              </a:solidFill>
            </a:endParaRPr>
          </a:p>
          <a:p>
            <a:pPr indent="0" lvl="0" marL="0" rtl="0" algn="l">
              <a:spcBef>
                <a:spcPts val="0"/>
              </a:spcBef>
              <a:spcAft>
                <a:spcPts val="0"/>
              </a:spcAft>
              <a:buNone/>
            </a:pPr>
            <a:r>
              <a:rPr lang="en" sz="7425">
                <a:solidFill>
                  <a:schemeClr val="lt1"/>
                </a:solidFill>
              </a:rPr>
              <a:t>aquaculture farming operations.</a:t>
            </a:r>
            <a:endParaRPr sz="8325">
              <a:solidFill>
                <a:schemeClr val="lt1"/>
              </a:solidFill>
            </a:endParaRPr>
          </a:p>
        </p:txBody>
      </p:sp>
      <p:pic>
        <p:nvPicPr>
          <p:cNvPr id="398" name="Google Shape;398;p52"/>
          <p:cNvPicPr preferRelativeResize="0"/>
          <p:nvPr/>
        </p:nvPicPr>
        <p:blipFill>
          <a:blip r:embed="rId4">
            <a:alphaModFix/>
          </a:blip>
          <a:stretch>
            <a:fillRect/>
          </a:stretch>
        </p:blipFill>
        <p:spPr>
          <a:xfrm>
            <a:off x="646725" y="2147875"/>
            <a:ext cx="971550" cy="847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53"/>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chemeClr val="accent6"/>
                </a:solidFill>
              </a:rPr>
              <a:t>DESERT AGRICULTURE AND SEAWATER FARMING</a:t>
            </a:r>
            <a:endParaRPr>
              <a:solidFill>
                <a:schemeClr val="accent6"/>
              </a:solidFill>
            </a:endParaRPr>
          </a:p>
        </p:txBody>
      </p:sp>
      <p:sp>
        <p:nvSpPr>
          <p:cNvPr id="404" name="Google Shape;404;p53"/>
          <p:cNvSpPr txBox="1"/>
          <p:nvPr>
            <p:ph idx="4294967295" type="body"/>
          </p:nvPr>
        </p:nvSpPr>
        <p:spPr>
          <a:xfrm>
            <a:off x="2742425" y="1152475"/>
            <a:ext cx="60900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425">
                <a:solidFill>
                  <a:schemeClr val="lt1"/>
                </a:solidFill>
              </a:rPr>
              <a:t>The King Abdullah University for Science and</a:t>
            </a:r>
            <a:endParaRPr sz="7425">
              <a:solidFill>
                <a:schemeClr val="lt1"/>
              </a:solidFill>
            </a:endParaRPr>
          </a:p>
          <a:p>
            <a:pPr indent="0" lvl="0" marL="0" rtl="0" algn="l">
              <a:spcBef>
                <a:spcPts val="0"/>
              </a:spcBef>
              <a:spcAft>
                <a:spcPts val="0"/>
              </a:spcAft>
              <a:buNone/>
            </a:pPr>
            <a:r>
              <a:rPr lang="en" sz="7425">
                <a:solidFill>
                  <a:schemeClr val="lt1"/>
                </a:solidFill>
              </a:rPr>
              <a:t>Technology (KAUST) in Saudi Arabia is at the forefront</a:t>
            </a:r>
            <a:endParaRPr sz="7425">
              <a:solidFill>
                <a:schemeClr val="lt1"/>
              </a:solidFill>
            </a:endParaRPr>
          </a:p>
          <a:p>
            <a:pPr indent="0" lvl="0" marL="0" rtl="0" algn="l">
              <a:spcBef>
                <a:spcPts val="0"/>
              </a:spcBef>
              <a:spcAft>
                <a:spcPts val="0"/>
              </a:spcAft>
              <a:buNone/>
            </a:pPr>
            <a:r>
              <a:rPr lang="en" sz="7425">
                <a:solidFill>
                  <a:schemeClr val="lt1"/>
                </a:solidFill>
              </a:rPr>
              <a:t>on desert agriculture: The Desert of research is seeking to: </a:t>
            </a:r>
            <a:endParaRPr sz="7425">
              <a:solidFill>
                <a:schemeClr val="lt1"/>
              </a:solidFill>
            </a:endParaRPr>
          </a:p>
          <a:p>
            <a:pPr indent="457200" lvl="0" marL="0" rtl="0" algn="l">
              <a:spcBef>
                <a:spcPts val="0"/>
              </a:spcBef>
              <a:spcAft>
                <a:spcPts val="0"/>
              </a:spcAft>
              <a:buNone/>
            </a:pPr>
            <a:r>
              <a:rPr lang="en" sz="7425">
                <a:solidFill>
                  <a:schemeClr val="lt1"/>
                </a:solidFill>
              </a:rPr>
              <a:t>identify microbes associated with  plants growing in extreme heat, drought, and salt  conditions;</a:t>
            </a:r>
            <a:endParaRPr sz="7425">
              <a:solidFill>
                <a:schemeClr val="lt1"/>
              </a:solidFill>
            </a:endParaRPr>
          </a:p>
          <a:p>
            <a:pPr indent="457200" lvl="0" marL="0" rtl="0" algn="l">
              <a:spcBef>
                <a:spcPts val="0"/>
              </a:spcBef>
              <a:spcAft>
                <a:spcPts val="0"/>
              </a:spcAft>
              <a:buNone/>
            </a:pPr>
            <a:r>
              <a:rPr lang="en" sz="7425">
                <a:solidFill>
                  <a:schemeClr val="lt1"/>
                </a:solidFill>
              </a:rPr>
              <a:t>identify the molecular mechanisms that  enable plants to adapt to extreme environmental conditions induced by the microbial association:</a:t>
            </a:r>
            <a:endParaRPr sz="7425">
              <a:solidFill>
                <a:schemeClr val="lt1"/>
              </a:solidFill>
            </a:endParaRPr>
          </a:p>
          <a:p>
            <a:pPr indent="457200" lvl="0" marL="0" rtl="0" algn="l">
              <a:spcBef>
                <a:spcPts val="0"/>
              </a:spcBef>
              <a:spcAft>
                <a:spcPts val="0"/>
              </a:spcAft>
              <a:buNone/>
            </a:pPr>
            <a:r>
              <a:rPr lang="en" sz="7425">
                <a:solidFill>
                  <a:schemeClr val="lt1"/>
                </a:solidFill>
              </a:rPr>
              <a:t>use the appropriate rhizosphere partners to enhance plant stress tolerance and help increase crop food production in a sustainable way.</a:t>
            </a:r>
            <a:endParaRPr sz="7425">
              <a:solidFill>
                <a:schemeClr val="lt1"/>
              </a:solidFill>
            </a:endParaRPr>
          </a:p>
          <a:p>
            <a:pPr indent="0" lvl="0" marL="0" rtl="0" algn="l">
              <a:spcBef>
                <a:spcPts val="0"/>
              </a:spcBef>
              <a:spcAft>
                <a:spcPts val="0"/>
              </a:spcAft>
              <a:buNone/>
            </a:pPr>
            <a:r>
              <a:t/>
            </a:r>
            <a:endParaRPr sz="7425">
              <a:solidFill>
                <a:schemeClr val="lt1"/>
              </a:solidFill>
            </a:endParaRPr>
          </a:p>
        </p:txBody>
      </p:sp>
      <p:pic>
        <p:nvPicPr>
          <p:cNvPr id="405" name="Google Shape;405;p53"/>
          <p:cNvPicPr preferRelativeResize="0"/>
          <p:nvPr/>
        </p:nvPicPr>
        <p:blipFill>
          <a:blip r:embed="rId4">
            <a:alphaModFix/>
          </a:blip>
          <a:stretch>
            <a:fillRect/>
          </a:stretch>
        </p:blipFill>
        <p:spPr>
          <a:xfrm>
            <a:off x="823300" y="2014538"/>
            <a:ext cx="1085850" cy="1114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54"/>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chemeClr val="accent6"/>
                </a:solidFill>
              </a:rPr>
              <a:t>VERTICAL AND URBAN FARMING</a:t>
            </a:r>
            <a:endParaRPr>
              <a:solidFill>
                <a:schemeClr val="accent6"/>
              </a:solidFill>
            </a:endParaRPr>
          </a:p>
        </p:txBody>
      </p:sp>
      <p:sp>
        <p:nvSpPr>
          <p:cNvPr id="411" name="Google Shape;411;p54"/>
          <p:cNvSpPr txBox="1"/>
          <p:nvPr>
            <p:ph idx="4294967295" type="body"/>
          </p:nvPr>
        </p:nvSpPr>
        <p:spPr>
          <a:xfrm>
            <a:off x="2683575" y="1117175"/>
            <a:ext cx="6090000" cy="34164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t/>
            </a:r>
            <a:endParaRPr sz="900">
              <a:solidFill>
                <a:schemeClr val="lt1"/>
              </a:solidFill>
            </a:endParaRPr>
          </a:p>
          <a:p>
            <a:pPr indent="0" lvl="0" marL="0" rtl="0" algn="l">
              <a:spcBef>
                <a:spcPts val="1200"/>
              </a:spcBef>
              <a:spcAft>
                <a:spcPts val="0"/>
              </a:spcAft>
              <a:buClr>
                <a:schemeClr val="dk1"/>
              </a:buClr>
              <a:buSzPts val="275"/>
              <a:buFont typeface="Arial"/>
              <a:buNone/>
            </a:pPr>
            <a:r>
              <a:rPr lang="en" sz="7425">
                <a:solidFill>
                  <a:schemeClr val="lt1"/>
                </a:solidFill>
              </a:rPr>
              <a:t>Vertical farming is one answer to providing high-quality</a:t>
            </a:r>
            <a:endParaRPr sz="7425">
              <a:solidFill>
                <a:schemeClr val="lt1"/>
              </a:solidFill>
            </a:endParaRPr>
          </a:p>
          <a:p>
            <a:pPr indent="0" lvl="0" marL="0" rtl="0" algn="l">
              <a:spcBef>
                <a:spcPts val="0"/>
              </a:spcBef>
              <a:spcAft>
                <a:spcPts val="0"/>
              </a:spcAft>
              <a:buClr>
                <a:schemeClr val="dk1"/>
              </a:buClr>
              <a:buSzPts val="275"/>
              <a:buFont typeface="Arial"/>
              <a:buNone/>
            </a:pPr>
            <a:r>
              <a:rPr lang="en" sz="7425">
                <a:solidFill>
                  <a:schemeClr val="lt1"/>
                </a:solidFill>
              </a:rPr>
              <a:t>produce sustainably. Vertical farming is the process of</a:t>
            </a:r>
            <a:endParaRPr sz="7425">
              <a:solidFill>
                <a:schemeClr val="lt1"/>
              </a:solidFill>
            </a:endParaRPr>
          </a:p>
          <a:p>
            <a:pPr indent="0" lvl="0" marL="0" rtl="0" algn="l">
              <a:spcBef>
                <a:spcPts val="0"/>
              </a:spcBef>
              <a:spcAft>
                <a:spcPts val="0"/>
              </a:spcAft>
              <a:buClr>
                <a:schemeClr val="dk1"/>
              </a:buClr>
              <a:buSzPts val="275"/>
              <a:buFont typeface="Arial"/>
              <a:buNone/>
            </a:pPr>
            <a:r>
              <a:rPr lang="en" sz="7425">
                <a:solidFill>
                  <a:schemeClr val="lt1"/>
                </a:solidFill>
              </a:rPr>
              <a:t>growing food in vertically stacked layers, producing</a:t>
            </a:r>
            <a:endParaRPr sz="7425">
              <a:solidFill>
                <a:schemeClr val="lt1"/>
              </a:solidFill>
            </a:endParaRPr>
          </a:p>
          <a:p>
            <a:pPr indent="0" lvl="0" marL="0" rtl="0" algn="l">
              <a:spcBef>
                <a:spcPts val="0"/>
              </a:spcBef>
              <a:spcAft>
                <a:spcPts val="0"/>
              </a:spcAft>
              <a:buClr>
                <a:schemeClr val="dk1"/>
              </a:buClr>
              <a:buSzPts val="275"/>
              <a:buFont typeface="Arial"/>
              <a:buNone/>
            </a:pPr>
            <a:r>
              <a:rPr lang="en" sz="7425">
                <a:solidFill>
                  <a:schemeClr val="lt1"/>
                </a:solidFill>
              </a:rPr>
              <a:t>food in challenging environments where suitable land</a:t>
            </a:r>
            <a:endParaRPr sz="7425">
              <a:solidFill>
                <a:schemeClr val="lt1"/>
              </a:solidFill>
            </a:endParaRPr>
          </a:p>
          <a:p>
            <a:pPr indent="0" lvl="0" marL="0" rtl="0" algn="l">
              <a:spcBef>
                <a:spcPts val="0"/>
              </a:spcBef>
              <a:spcAft>
                <a:spcPts val="0"/>
              </a:spcAft>
              <a:buClr>
                <a:schemeClr val="dk1"/>
              </a:buClr>
              <a:buSzPts val="275"/>
              <a:buFont typeface="Arial"/>
              <a:buNone/>
            </a:pPr>
            <a:r>
              <a:rPr lang="en" sz="7425">
                <a:solidFill>
                  <a:schemeClr val="lt1"/>
                </a:solidFill>
              </a:rPr>
              <a:t>is unavailable. Associated with urban farming. it uses</a:t>
            </a:r>
            <a:endParaRPr sz="7425">
              <a:solidFill>
                <a:schemeClr val="lt1"/>
              </a:solidFill>
            </a:endParaRPr>
          </a:p>
          <a:p>
            <a:pPr indent="0" lvl="0" marL="0" rtl="0" algn="l">
              <a:spcBef>
                <a:spcPts val="0"/>
              </a:spcBef>
              <a:spcAft>
                <a:spcPts val="0"/>
              </a:spcAft>
              <a:buClr>
                <a:schemeClr val="dk1"/>
              </a:buClr>
              <a:buSzPts val="275"/>
              <a:buFont typeface="Arial"/>
              <a:buNone/>
            </a:pPr>
            <a:r>
              <a:rPr lang="en" sz="7425">
                <a:solidFill>
                  <a:schemeClr val="lt1"/>
                </a:solidFill>
              </a:rPr>
              <a:t>soil, hydroponic, or aeroponic growing methods. The</a:t>
            </a:r>
            <a:endParaRPr sz="7425">
              <a:solidFill>
                <a:schemeClr val="lt1"/>
              </a:solidFill>
            </a:endParaRPr>
          </a:p>
          <a:p>
            <a:pPr indent="0" lvl="0" marL="0" rtl="0" algn="l">
              <a:spcBef>
                <a:spcPts val="0"/>
              </a:spcBef>
              <a:spcAft>
                <a:spcPts val="0"/>
              </a:spcAft>
              <a:buClr>
                <a:schemeClr val="dk1"/>
              </a:buClr>
              <a:buSzPts val="275"/>
              <a:buFont typeface="Arial"/>
              <a:buNone/>
            </a:pPr>
            <a:r>
              <a:rPr lang="en" sz="7425">
                <a:solidFill>
                  <a:schemeClr val="lt1"/>
                </a:solidFill>
              </a:rPr>
              <a:t>process uses 95 percent less water, less fertilizer</a:t>
            </a:r>
            <a:endParaRPr sz="7425">
              <a:solidFill>
                <a:schemeClr val="lt1"/>
              </a:solidFill>
            </a:endParaRPr>
          </a:p>
          <a:p>
            <a:pPr indent="0" lvl="0" marL="0" rtl="0" algn="l">
              <a:spcBef>
                <a:spcPts val="0"/>
              </a:spcBef>
              <a:spcAft>
                <a:spcPts val="0"/>
              </a:spcAft>
              <a:buClr>
                <a:schemeClr val="dk1"/>
              </a:buClr>
              <a:buSzPts val="275"/>
              <a:buFont typeface="Arial"/>
              <a:buNone/>
            </a:pPr>
            <a:r>
              <a:rPr lang="en" sz="7425">
                <a:solidFill>
                  <a:schemeClr val="lt1"/>
                </a:solidFill>
              </a:rPr>
              <a:t>and nutritional supplements, and no pesticides, while</a:t>
            </a:r>
            <a:endParaRPr sz="7425">
              <a:solidFill>
                <a:schemeClr val="lt1"/>
              </a:solidFill>
            </a:endParaRPr>
          </a:p>
          <a:p>
            <a:pPr indent="0" lvl="0" marL="0" rtl="0" algn="l">
              <a:spcBef>
                <a:spcPts val="0"/>
              </a:spcBef>
              <a:spcAft>
                <a:spcPts val="0"/>
              </a:spcAft>
              <a:buClr>
                <a:schemeClr val="dk1"/>
              </a:buClr>
              <a:buSzPts val="275"/>
              <a:buFont typeface="Arial"/>
              <a:buNone/>
            </a:pPr>
            <a:r>
              <a:rPr lang="en" sz="7425">
                <a:solidFill>
                  <a:schemeClr val="lt1"/>
                </a:solidFill>
              </a:rPr>
              <a:t>boosting productivity.</a:t>
            </a:r>
            <a:endParaRPr sz="7425">
              <a:solidFill>
                <a:schemeClr val="lt1"/>
              </a:solidFill>
            </a:endParaRPr>
          </a:p>
          <a:p>
            <a:pPr indent="0" lvl="0" marL="0" rtl="0" algn="l">
              <a:spcBef>
                <a:spcPts val="0"/>
              </a:spcBef>
              <a:spcAft>
                <a:spcPts val="0"/>
              </a:spcAft>
              <a:buNone/>
            </a:pPr>
            <a:r>
              <a:t/>
            </a:r>
            <a:endParaRPr sz="7425">
              <a:solidFill>
                <a:schemeClr val="lt1"/>
              </a:solidFill>
            </a:endParaRPr>
          </a:p>
        </p:txBody>
      </p:sp>
      <p:pic>
        <p:nvPicPr>
          <p:cNvPr id="412" name="Google Shape;412;p54"/>
          <p:cNvPicPr preferRelativeResize="0"/>
          <p:nvPr/>
        </p:nvPicPr>
        <p:blipFill>
          <a:blip r:embed="rId4">
            <a:alphaModFix/>
          </a:blip>
          <a:stretch>
            <a:fillRect/>
          </a:stretch>
        </p:blipFill>
        <p:spPr>
          <a:xfrm>
            <a:off x="893925" y="2064650"/>
            <a:ext cx="1085850" cy="1247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55"/>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chemeClr val="accent6"/>
                </a:solidFill>
              </a:rPr>
              <a:t>DRONE TECHNOLOGY</a:t>
            </a:r>
            <a:endParaRPr>
              <a:solidFill>
                <a:schemeClr val="accent6"/>
              </a:solidFill>
            </a:endParaRPr>
          </a:p>
        </p:txBody>
      </p:sp>
      <p:sp>
        <p:nvSpPr>
          <p:cNvPr id="418" name="Google Shape;418;p55"/>
          <p:cNvSpPr txBox="1"/>
          <p:nvPr>
            <p:ph idx="4294967295" type="body"/>
          </p:nvPr>
        </p:nvSpPr>
        <p:spPr>
          <a:xfrm>
            <a:off x="2742425" y="1152475"/>
            <a:ext cx="6090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Soil and Field Analysis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Crop monitoring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Crop Spraying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Irrigation</a:t>
            </a:r>
            <a:endParaRPr>
              <a:solidFill>
                <a:schemeClr val="lt1"/>
              </a:solidFill>
            </a:endParaRPr>
          </a:p>
          <a:p>
            <a:pPr indent="0" lvl="0" marL="0" rtl="0" algn="l">
              <a:spcBef>
                <a:spcPts val="0"/>
              </a:spcBef>
              <a:spcAft>
                <a:spcPts val="0"/>
              </a:spcAft>
              <a:buNone/>
            </a:pPr>
            <a:r>
              <a:t/>
            </a:r>
            <a:endParaRPr sz="7425">
              <a:solidFill>
                <a:schemeClr val="lt1"/>
              </a:solidFill>
            </a:endParaRPr>
          </a:p>
        </p:txBody>
      </p:sp>
      <p:pic>
        <p:nvPicPr>
          <p:cNvPr id="419" name="Google Shape;419;p55"/>
          <p:cNvPicPr preferRelativeResize="0"/>
          <p:nvPr/>
        </p:nvPicPr>
        <p:blipFill>
          <a:blip r:embed="rId4">
            <a:alphaModFix/>
          </a:blip>
          <a:stretch>
            <a:fillRect/>
          </a:stretch>
        </p:blipFill>
        <p:spPr>
          <a:xfrm>
            <a:off x="920625" y="1446213"/>
            <a:ext cx="1057275" cy="942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56"/>
          <p:cNvSpPr txBox="1"/>
          <p:nvPr/>
        </p:nvSpPr>
        <p:spPr>
          <a:xfrm>
            <a:off x="282650" y="328375"/>
            <a:ext cx="70140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6"/>
                </a:solidFill>
                <a:latin typeface="Lora"/>
                <a:ea typeface="Lora"/>
                <a:cs typeface="Lora"/>
                <a:sym typeface="Lora"/>
              </a:rPr>
              <a:t>ONLINE PROMOTIONS</a:t>
            </a:r>
            <a:endParaRPr b="1" sz="2500">
              <a:solidFill>
                <a:schemeClr val="accent6"/>
              </a:solidFill>
              <a:latin typeface="Lora"/>
              <a:ea typeface="Lora"/>
              <a:cs typeface="Lora"/>
              <a:sym typeface="Lora"/>
            </a:endParaRPr>
          </a:p>
          <a:p>
            <a:pPr indent="0" lvl="0" marL="0" rtl="0" algn="l">
              <a:spcBef>
                <a:spcPts val="0"/>
              </a:spcBef>
              <a:spcAft>
                <a:spcPts val="0"/>
              </a:spcAft>
              <a:buNone/>
            </a:pPr>
            <a:r>
              <a:t/>
            </a:r>
            <a:endParaRPr b="1" sz="1800">
              <a:solidFill>
                <a:schemeClr val="accent6"/>
              </a:solidFill>
              <a:latin typeface="Lora"/>
              <a:ea typeface="Lora"/>
              <a:cs typeface="Lora"/>
              <a:sym typeface="Lora"/>
            </a:endParaRPr>
          </a:p>
        </p:txBody>
      </p:sp>
      <p:grpSp>
        <p:nvGrpSpPr>
          <p:cNvPr id="425" name="Google Shape;425;p56"/>
          <p:cNvGrpSpPr/>
          <p:nvPr/>
        </p:nvGrpSpPr>
        <p:grpSpPr>
          <a:xfrm>
            <a:off x="0" y="1337750"/>
            <a:ext cx="3377100" cy="2798100"/>
            <a:chOff x="0" y="1337750"/>
            <a:chExt cx="3377100" cy="2798100"/>
          </a:xfrm>
        </p:grpSpPr>
        <p:pic>
          <p:nvPicPr>
            <p:cNvPr id="426" name="Google Shape;426;p56"/>
            <p:cNvPicPr preferRelativeResize="0"/>
            <p:nvPr/>
          </p:nvPicPr>
          <p:blipFill rotWithShape="1">
            <a:blip r:embed="rId4">
              <a:alphaModFix/>
            </a:blip>
            <a:srcRect b="0" l="27286" r="29271" t="0"/>
            <a:stretch/>
          </p:blipFill>
          <p:spPr>
            <a:xfrm>
              <a:off x="428100" y="1337750"/>
              <a:ext cx="2641175" cy="2309100"/>
            </a:xfrm>
            <a:prstGeom prst="rect">
              <a:avLst/>
            </a:prstGeom>
            <a:noFill/>
            <a:ln>
              <a:noFill/>
            </a:ln>
          </p:spPr>
        </p:pic>
        <p:sp>
          <p:nvSpPr>
            <p:cNvPr id="427" name="Google Shape;427;p56"/>
            <p:cNvSpPr txBox="1"/>
            <p:nvPr/>
          </p:nvSpPr>
          <p:spPr>
            <a:xfrm>
              <a:off x="0" y="3674150"/>
              <a:ext cx="33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SOCIAL MEDIA PLATFORM</a:t>
              </a:r>
              <a:endParaRPr b="1" sz="1800">
                <a:solidFill>
                  <a:srgbClr val="FFFFFF"/>
                </a:solidFill>
                <a:latin typeface="Lora"/>
                <a:ea typeface="Lora"/>
                <a:cs typeface="Lora"/>
                <a:sym typeface="Lora"/>
              </a:endParaRPr>
            </a:p>
          </p:txBody>
        </p:sp>
      </p:grpSp>
      <p:grpSp>
        <p:nvGrpSpPr>
          <p:cNvPr id="428" name="Google Shape;428;p56"/>
          <p:cNvGrpSpPr/>
          <p:nvPr/>
        </p:nvGrpSpPr>
        <p:grpSpPr>
          <a:xfrm>
            <a:off x="3572075" y="1351901"/>
            <a:ext cx="3377100" cy="2769799"/>
            <a:chOff x="5253875" y="1462376"/>
            <a:chExt cx="3377100" cy="2769799"/>
          </a:xfrm>
        </p:grpSpPr>
        <p:pic>
          <p:nvPicPr>
            <p:cNvPr id="429" name="Google Shape;429;p56"/>
            <p:cNvPicPr preferRelativeResize="0"/>
            <p:nvPr/>
          </p:nvPicPr>
          <p:blipFill>
            <a:blip r:embed="rId5">
              <a:alphaModFix/>
            </a:blip>
            <a:stretch>
              <a:fillRect/>
            </a:stretch>
          </p:blipFill>
          <p:spPr>
            <a:xfrm>
              <a:off x="5745075" y="1462376"/>
              <a:ext cx="2218749" cy="2218725"/>
            </a:xfrm>
            <a:prstGeom prst="rect">
              <a:avLst/>
            </a:prstGeom>
            <a:noFill/>
            <a:ln>
              <a:noFill/>
            </a:ln>
          </p:spPr>
        </p:pic>
        <p:sp>
          <p:nvSpPr>
            <p:cNvPr id="430" name="Google Shape;430;p56"/>
            <p:cNvSpPr txBox="1"/>
            <p:nvPr/>
          </p:nvSpPr>
          <p:spPr>
            <a:xfrm>
              <a:off x="5253875" y="3770475"/>
              <a:ext cx="33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RUNNING ADS</a:t>
              </a:r>
              <a:endParaRPr b="1" sz="1800">
                <a:solidFill>
                  <a:srgbClr val="FFFFFF"/>
                </a:solidFill>
                <a:latin typeface="Lora"/>
                <a:ea typeface="Lora"/>
                <a:cs typeface="Lora"/>
                <a:sym typeface="Lora"/>
              </a:endParaRPr>
            </a:p>
          </p:txBody>
        </p:sp>
      </p:grpSp>
      <p:grpSp>
        <p:nvGrpSpPr>
          <p:cNvPr id="431" name="Google Shape;431;p56"/>
          <p:cNvGrpSpPr/>
          <p:nvPr/>
        </p:nvGrpSpPr>
        <p:grpSpPr>
          <a:xfrm>
            <a:off x="6679475" y="1631600"/>
            <a:ext cx="2455500" cy="2504250"/>
            <a:chOff x="6679475" y="1631600"/>
            <a:chExt cx="2455500" cy="2504250"/>
          </a:xfrm>
        </p:grpSpPr>
        <p:pic>
          <p:nvPicPr>
            <p:cNvPr id="432" name="Google Shape;432;p56"/>
            <p:cNvPicPr preferRelativeResize="0"/>
            <p:nvPr/>
          </p:nvPicPr>
          <p:blipFill>
            <a:blip r:embed="rId6">
              <a:alphaModFix/>
            </a:blip>
            <a:stretch>
              <a:fillRect/>
            </a:stretch>
          </p:blipFill>
          <p:spPr>
            <a:xfrm>
              <a:off x="6679475" y="1631600"/>
              <a:ext cx="2290125" cy="1880300"/>
            </a:xfrm>
            <a:prstGeom prst="rect">
              <a:avLst/>
            </a:prstGeom>
            <a:noFill/>
            <a:ln>
              <a:noFill/>
            </a:ln>
          </p:spPr>
        </p:pic>
        <p:sp>
          <p:nvSpPr>
            <p:cNvPr id="433" name="Google Shape;433;p56"/>
            <p:cNvSpPr txBox="1"/>
            <p:nvPr/>
          </p:nvSpPr>
          <p:spPr>
            <a:xfrm>
              <a:off x="6949175" y="3674150"/>
              <a:ext cx="218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SEO</a:t>
              </a:r>
              <a:endParaRPr b="1" sz="1800">
                <a:solidFill>
                  <a:srgbClr val="FFFFFF"/>
                </a:solidFill>
                <a:latin typeface="Lora"/>
                <a:ea typeface="Lora"/>
                <a:cs typeface="Lora"/>
                <a:sym typeface="Lora"/>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57"/>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accent6"/>
                </a:solidFill>
              </a:rPr>
              <a:t>Measuring your Progress </a:t>
            </a:r>
            <a:endParaRPr>
              <a:solidFill>
                <a:schemeClr val="accent6"/>
              </a:solidFill>
            </a:endParaRPr>
          </a:p>
          <a:p>
            <a:pPr indent="0" lvl="0" marL="0" rtl="0" algn="l">
              <a:spcBef>
                <a:spcPts val="0"/>
              </a:spcBef>
              <a:spcAft>
                <a:spcPts val="0"/>
              </a:spcAft>
              <a:buClr>
                <a:schemeClr val="dk1"/>
              </a:buClr>
              <a:buSzPct val="39285"/>
              <a:buFont typeface="Arial"/>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
        <p:nvSpPr>
          <p:cNvPr id="439" name="Google Shape;439;p57"/>
          <p:cNvSpPr txBox="1"/>
          <p:nvPr>
            <p:ph idx="4294967295" type="body"/>
          </p:nvPr>
        </p:nvSpPr>
        <p:spPr>
          <a:xfrm>
            <a:off x="3879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chemeClr val="lt1"/>
                </a:solidFill>
              </a:rPr>
              <a:t>Benchmarking:</a:t>
            </a:r>
            <a:r>
              <a:rPr lang="en">
                <a:solidFill>
                  <a:schemeClr val="lt1"/>
                </a:solidFill>
              </a:rPr>
              <a:t> The process used to identify, learn from and adapt better practices from other farmers to help improve farm performance.</a:t>
            </a:r>
            <a:endParaRPr>
              <a:solidFill>
                <a:schemeClr val="lt1"/>
              </a:solidFill>
            </a:endParaRPr>
          </a:p>
          <a:p>
            <a:pPr indent="0" lvl="0" marL="0" rtl="0" algn="l">
              <a:spcBef>
                <a:spcPts val="1200"/>
              </a:spcBef>
              <a:spcAft>
                <a:spcPts val="0"/>
              </a:spcAft>
              <a:buNone/>
            </a:pPr>
            <a:r>
              <a:rPr b="1" lang="en">
                <a:solidFill>
                  <a:schemeClr val="lt1"/>
                </a:solidFill>
              </a:rPr>
              <a:t>Profit:</a:t>
            </a:r>
            <a:r>
              <a:rPr lang="en">
                <a:solidFill>
                  <a:schemeClr val="lt1"/>
                </a:solidFill>
              </a:rPr>
              <a:t> The difference between money that comes in from the sales of a product and the money that goes out to produce it. Profit is used to measure the success of the farm business and is vital for its survival and growth.</a:t>
            </a:r>
            <a:endParaRPr>
              <a:solidFill>
                <a:schemeClr val="lt1"/>
              </a:solidFill>
            </a:endParaRPr>
          </a:p>
          <a:p>
            <a:pPr indent="0" lvl="0" marL="0" rtl="0" algn="l">
              <a:spcBef>
                <a:spcPts val="1200"/>
              </a:spcBef>
              <a:spcAft>
                <a:spcPts val="0"/>
              </a:spcAft>
              <a:buNone/>
            </a:pPr>
            <a:r>
              <a:rPr b="1" lang="en">
                <a:solidFill>
                  <a:schemeClr val="lt1"/>
                </a:solidFill>
              </a:rPr>
              <a:t>Profitability: </a:t>
            </a:r>
            <a:r>
              <a:rPr lang="en">
                <a:solidFill>
                  <a:schemeClr val="lt1"/>
                </a:solidFill>
              </a:rPr>
              <a:t>A measure of performance that shows how well the resources available to the farmer are used to generate income and profit. </a:t>
            </a:r>
            <a:endParaRPr>
              <a:solidFill>
                <a:schemeClr val="lt1"/>
              </a:solidFill>
            </a:endParaRPr>
          </a:p>
          <a:p>
            <a:pPr indent="0" lvl="0" marL="0" rtl="0" algn="l">
              <a:spcBef>
                <a:spcPts val="1200"/>
              </a:spcBef>
              <a:spcAft>
                <a:spcPts val="1200"/>
              </a:spcAft>
              <a:buNone/>
            </a:pPr>
            <a:r>
              <a:rPr b="1" lang="en">
                <a:solidFill>
                  <a:schemeClr val="lt1"/>
                </a:solidFill>
              </a:rPr>
              <a:t>Efficiency:</a:t>
            </a:r>
            <a:r>
              <a:rPr lang="en">
                <a:solidFill>
                  <a:schemeClr val="lt1"/>
                </a:solidFill>
              </a:rPr>
              <a:t> Efficiency is the careful use of the resources available to the farmer. Efficiency can be either technical (producing the highest possible output from a given set of inputs) or economic (the financial returns from resources used). </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58"/>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6"/>
                </a:solidFill>
              </a:rPr>
              <a:t>Measuring your Progress </a:t>
            </a:r>
            <a:endParaRPr>
              <a:solidFill>
                <a:schemeClr val="accent6"/>
              </a:solidFill>
            </a:endParaRPr>
          </a:p>
        </p:txBody>
      </p:sp>
      <p:sp>
        <p:nvSpPr>
          <p:cNvPr id="445" name="Google Shape;445;p58"/>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Step 1: Revisit Your Vision, Mission and Values.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Step 2: Review Your Business Plan and Goals.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Step 3: Analyze Your Finances.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Step 4: Ask Yourself, Does Your Brand Need an Update?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Step 5: Ask for Client Feedback.</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Step 6: Evaluate Vendors.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Step 7: Check Your Marketing Plan’s ROI.</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Step 8: Check Your Current Processes.</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59"/>
          <p:cNvSpPr txBox="1"/>
          <p:nvPr/>
        </p:nvSpPr>
        <p:spPr>
          <a:xfrm>
            <a:off x="144325" y="255600"/>
            <a:ext cx="8070000" cy="3933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50">
                <a:solidFill>
                  <a:schemeClr val="accent6"/>
                </a:solidFill>
              </a:rPr>
              <a:t> </a:t>
            </a:r>
            <a:r>
              <a:rPr b="1" lang="en" sz="2500">
                <a:solidFill>
                  <a:schemeClr val="accent6"/>
                </a:solidFill>
                <a:latin typeface="Times New Roman"/>
                <a:ea typeface="Times New Roman"/>
                <a:cs typeface="Times New Roman"/>
                <a:sym typeface="Times New Roman"/>
              </a:rPr>
              <a:t>Legal Matters:</a:t>
            </a:r>
            <a:endParaRPr b="1" sz="1650">
              <a:solidFill>
                <a:schemeClr val="accent6"/>
              </a:solidFill>
            </a:endParaRPr>
          </a:p>
          <a:p>
            <a:pPr indent="0" lvl="0" marL="0" rtl="0" algn="just">
              <a:lnSpc>
                <a:spcPct val="115000"/>
              </a:lnSpc>
              <a:spcBef>
                <a:spcPts val="1100"/>
              </a:spcBef>
              <a:spcAft>
                <a:spcPts val="0"/>
              </a:spcAft>
              <a:buNone/>
            </a:pPr>
            <a:r>
              <a:t/>
            </a:r>
            <a:endParaRPr b="1" sz="1650">
              <a:solidFill>
                <a:schemeClr val="lt1"/>
              </a:solidFill>
            </a:endParaRPr>
          </a:p>
          <a:p>
            <a:pPr indent="0" lvl="0" marL="0" rtl="0" algn="just">
              <a:lnSpc>
                <a:spcPct val="115000"/>
              </a:lnSpc>
              <a:spcBef>
                <a:spcPts val="1100"/>
              </a:spcBef>
              <a:spcAft>
                <a:spcPts val="0"/>
              </a:spcAft>
              <a:buNone/>
            </a:pPr>
            <a:r>
              <a:rPr b="1" lang="en" sz="1650">
                <a:solidFill>
                  <a:schemeClr val="lt1"/>
                </a:solidFill>
              </a:rPr>
              <a:t>The following are the legal requirements that required to start a business in India.</a:t>
            </a:r>
            <a:endParaRPr b="1" sz="1650">
              <a:solidFill>
                <a:schemeClr val="lt1"/>
              </a:solidFill>
            </a:endParaRPr>
          </a:p>
          <a:p>
            <a:pPr indent="-333375" lvl="0" marL="457200" rtl="0" algn="just">
              <a:lnSpc>
                <a:spcPct val="115000"/>
              </a:lnSpc>
              <a:spcBef>
                <a:spcPts val="1100"/>
              </a:spcBef>
              <a:spcAft>
                <a:spcPts val="0"/>
              </a:spcAft>
              <a:buClr>
                <a:schemeClr val="lt1"/>
              </a:buClr>
              <a:buSzPts val="1650"/>
              <a:buChar char="●"/>
            </a:pPr>
            <a:r>
              <a:rPr b="1" lang="en" sz="1650">
                <a:solidFill>
                  <a:schemeClr val="accent6"/>
                </a:solidFill>
              </a:rPr>
              <a:t>Registration of a business entity:</a:t>
            </a:r>
            <a:r>
              <a:rPr lang="en" sz="1650">
                <a:solidFill>
                  <a:schemeClr val="accent6"/>
                </a:solidFill>
              </a:rPr>
              <a:t> </a:t>
            </a:r>
            <a:r>
              <a:rPr lang="en" sz="1650">
                <a:solidFill>
                  <a:schemeClr val="lt1"/>
                </a:solidFill>
              </a:rPr>
              <a:t>The first step is deciding the business structure and registering it. Some of the common business entities are Sole Proprietorship, One Person </a:t>
            </a:r>
            <a:r>
              <a:rPr lang="en" sz="1650">
                <a:solidFill>
                  <a:schemeClr val="lt1"/>
                </a:solidFill>
                <a:uFill>
                  <a:noFill/>
                </a:uFill>
                <a:hlinkClick r:id="rId4">
                  <a:extLst>
                    <a:ext uri="{A12FA001-AC4F-418D-AE19-62706E023703}">
                      <ahyp:hlinkClr val="tx"/>
                    </a:ext>
                  </a:extLst>
                </a:hlinkClick>
              </a:rPr>
              <a:t>Company</a:t>
            </a:r>
            <a:r>
              <a:rPr lang="en" sz="1650">
                <a:solidFill>
                  <a:schemeClr val="lt1"/>
                </a:solidFill>
              </a:rPr>
              <a:t>, Limited Liability Partnership, Partnership Firm, Private limited company, and Public limited company.</a:t>
            </a:r>
            <a:endParaRPr sz="1650">
              <a:solidFill>
                <a:schemeClr val="lt1"/>
              </a:solidFill>
            </a:endParaRPr>
          </a:p>
          <a:p>
            <a:pPr indent="-333375" lvl="0" marL="457200" rtl="0" algn="just">
              <a:lnSpc>
                <a:spcPct val="115000"/>
              </a:lnSpc>
              <a:spcBef>
                <a:spcPts val="0"/>
              </a:spcBef>
              <a:spcAft>
                <a:spcPts val="0"/>
              </a:spcAft>
              <a:buClr>
                <a:schemeClr val="lt1"/>
              </a:buClr>
              <a:buSzPts val="1650"/>
              <a:buChar char="●"/>
            </a:pPr>
            <a:r>
              <a:rPr b="1" lang="en" sz="1650">
                <a:solidFill>
                  <a:schemeClr val="accent6"/>
                </a:solidFill>
              </a:rPr>
              <a:t>Name:</a:t>
            </a:r>
            <a:r>
              <a:rPr lang="en" sz="1650">
                <a:solidFill>
                  <a:schemeClr val="lt1"/>
                </a:solidFill>
              </a:rPr>
              <a:t> One of the most important steps is deciding the name of the business as it refleacts the vision of the business. Check to see if the name you selected hasn’t been claimed by another entity.</a:t>
            </a:r>
            <a:endParaRPr sz="165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60"/>
          <p:cNvSpPr txBox="1"/>
          <p:nvPr/>
        </p:nvSpPr>
        <p:spPr>
          <a:xfrm>
            <a:off x="0" y="0"/>
            <a:ext cx="8037000" cy="4218900"/>
          </a:xfrm>
          <a:prstGeom prst="rect">
            <a:avLst/>
          </a:prstGeom>
          <a:noFill/>
          <a:ln>
            <a:noFill/>
          </a:ln>
        </p:spPr>
        <p:txBody>
          <a:bodyPr anchorCtr="0" anchor="t" bIns="91425" lIns="91425" spcFirstLastPara="1" rIns="91425" wrap="square" tIns="91425">
            <a:spAutoFit/>
          </a:bodyPr>
          <a:lstStyle/>
          <a:p>
            <a:pPr indent="-352425" lvl="0" marL="457200" rtl="0" algn="just">
              <a:lnSpc>
                <a:spcPct val="115000"/>
              </a:lnSpc>
              <a:spcBef>
                <a:spcPts val="0"/>
              </a:spcBef>
              <a:spcAft>
                <a:spcPts val="0"/>
              </a:spcAft>
              <a:buClr>
                <a:schemeClr val="lt1"/>
              </a:buClr>
              <a:buSzPts val="1950"/>
              <a:buChar char="●"/>
            </a:pPr>
            <a:r>
              <a:rPr b="1" lang="en" sz="1950">
                <a:solidFill>
                  <a:schemeClr val="accent6"/>
                </a:solidFill>
              </a:rPr>
              <a:t>Founders Agreement:</a:t>
            </a:r>
            <a:r>
              <a:rPr b="1" lang="en" sz="1950">
                <a:solidFill>
                  <a:schemeClr val="lt1"/>
                </a:solidFill>
              </a:rPr>
              <a:t> </a:t>
            </a:r>
            <a:r>
              <a:rPr lang="en" sz="1950">
                <a:solidFill>
                  <a:schemeClr val="lt1"/>
                </a:solidFill>
              </a:rPr>
              <a:t>Creating a founder’s agreement containing all the details regarding founding members of a business is a solid foundation of the business. As a result, the document serves as a contract that legally establishes </a:t>
            </a:r>
            <a:r>
              <a:rPr b="1" lang="en" sz="1950">
                <a:solidFill>
                  <a:schemeClr val="lt1"/>
                </a:solidFill>
              </a:rPr>
              <a:t>the founders’ and company’s rights, ownership, obligations, dispute resolution, and other aspects.</a:t>
            </a:r>
            <a:endParaRPr b="1" sz="1950">
              <a:solidFill>
                <a:schemeClr val="lt1"/>
              </a:solidFill>
            </a:endParaRPr>
          </a:p>
          <a:p>
            <a:pPr indent="0" lvl="0" marL="457200" rtl="0" algn="just">
              <a:lnSpc>
                <a:spcPct val="115000"/>
              </a:lnSpc>
              <a:spcBef>
                <a:spcPts val="1100"/>
              </a:spcBef>
              <a:spcAft>
                <a:spcPts val="0"/>
              </a:spcAft>
              <a:buNone/>
            </a:pPr>
            <a:r>
              <a:t/>
            </a:r>
            <a:endParaRPr sz="1950" u="sng">
              <a:solidFill>
                <a:schemeClr val="lt1"/>
              </a:solidFill>
            </a:endParaRPr>
          </a:p>
          <a:p>
            <a:pPr indent="-352425" lvl="0" marL="457200" rtl="0" algn="just">
              <a:lnSpc>
                <a:spcPct val="115000"/>
              </a:lnSpc>
              <a:spcBef>
                <a:spcPts val="1100"/>
              </a:spcBef>
              <a:spcAft>
                <a:spcPts val="0"/>
              </a:spcAft>
              <a:buClr>
                <a:schemeClr val="lt1"/>
              </a:buClr>
              <a:buSzPts val="1950"/>
              <a:buChar char="●"/>
            </a:pPr>
            <a:r>
              <a:rPr b="1" lang="en" sz="1950">
                <a:solidFill>
                  <a:schemeClr val="accent6"/>
                </a:solidFill>
              </a:rPr>
              <a:t>Documents:</a:t>
            </a:r>
            <a:r>
              <a:rPr lang="en" sz="1950">
                <a:solidFill>
                  <a:schemeClr val="lt1"/>
                </a:solidFill>
              </a:rPr>
              <a:t>The first step is to ensure that all of the necessary documents for registration are in order. Setting up a business in India necessitates a plethora of legal requirements and documentatio</a:t>
            </a:r>
            <a:r>
              <a:rPr lang="en" sz="1950">
                <a:solidFill>
                  <a:schemeClr val="lt1"/>
                </a:solidFill>
              </a:rPr>
              <a:t>n. </a:t>
            </a:r>
            <a:endParaRPr sz="23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61"/>
          <p:cNvSpPr txBox="1"/>
          <p:nvPr/>
        </p:nvSpPr>
        <p:spPr>
          <a:xfrm>
            <a:off x="0" y="0"/>
            <a:ext cx="8679900" cy="45384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t/>
            </a:r>
            <a:endParaRPr b="1" sz="2500">
              <a:solidFill>
                <a:schemeClr val="dk1"/>
              </a:solidFill>
              <a:latin typeface="Times New Roman"/>
              <a:ea typeface="Times New Roman"/>
              <a:cs typeface="Times New Roman"/>
              <a:sym typeface="Times New Roman"/>
            </a:endParaRPr>
          </a:p>
          <a:p>
            <a:pPr indent="0" lvl="0" marL="457200" rtl="0" algn="ctr">
              <a:lnSpc>
                <a:spcPct val="115000"/>
              </a:lnSpc>
              <a:spcBef>
                <a:spcPts val="0"/>
              </a:spcBef>
              <a:spcAft>
                <a:spcPts val="0"/>
              </a:spcAft>
              <a:buNone/>
            </a:pPr>
            <a:r>
              <a:t/>
            </a:r>
            <a:endParaRPr b="1" sz="2500">
              <a:solidFill>
                <a:schemeClr val="dk1"/>
              </a:solidFill>
              <a:latin typeface="Times New Roman"/>
              <a:ea typeface="Times New Roman"/>
              <a:cs typeface="Times New Roman"/>
              <a:sym typeface="Times New Roman"/>
            </a:endParaRPr>
          </a:p>
          <a:p>
            <a:pPr indent="-339725" lvl="0" marL="457200" rtl="0" algn="just">
              <a:lnSpc>
                <a:spcPct val="115000"/>
              </a:lnSpc>
              <a:spcBef>
                <a:spcPts val="0"/>
              </a:spcBef>
              <a:spcAft>
                <a:spcPts val="0"/>
              </a:spcAft>
              <a:buClr>
                <a:schemeClr val="lt1"/>
              </a:buClr>
              <a:buSzPts val="1750"/>
              <a:buChar char="●"/>
            </a:pPr>
            <a:r>
              <a:rPr b="1" lang="en" sz="1750">
                <a:solidFill>
                  <a:schemeClr val="accent6"/>
                </a:solidFill>
              </a:rPr>
              <a:t>Legal licenses and registrations:</a:t>
            </a:r>
            <a:r>
              <a:rPr lang="en" sz="1750">
                <a:solidFill>
                  <a:schemeClr val="lt1"/>
                </a:solidFill>
              </a:rPr>
              <a:t> To conduct and run the business, there are few registrations and licenses required. Some of the general registrations include Shops and Establishments License, Permanent Account Number, GST registration, Income Tax registration, Bank Account, etc.</a:t>
            </a:r>
            <a:endParaRPr sz="1750">
              <a:solidFill>
                <a:schemeClr val="lt1"/>
              </a:solidFill>
            </a:endParaRPr>
          </a:p>
          <a:p>
            <a:pPr indent="-339725" lvl="0" marL="457200" rtl="0" algn="just">
              <a:lnSpc>
                <a:spcPct val="115000"/>
              </a:lnSpc>
              <a:spcBef>
                <a:spcPts val="0"/>
              </a:spcBef>
              <a:spcAft>
                <a:spcPts val="0"/>
              </a:spcAft>
              <a:buClr>
                <a:schemeClr val="lt1"/>
              </a:buClr>
              <a:buSzPts val="1750"/>
              <a:buChar char="●"/>
            </a:pPr>
            <a:r>
              <a:rPr b="1" lang="en" sz="1750">
                <a:solidFill>
                  <a:schemeClr val="accent6"/>
                </a:solidFill>
              </a:rPr>
              <a:t>Taxation laws:</a:t>
            </a:r>
            <a:r>
              <a:rPr lang="en" sz="1750">
                <a:solidFill>
                  <a:schemeClr val="accent6"/>
                </a:solidFill>
              </a:rPr>
              <a:t> </a:t>
            </a:r>
            <a:r>
              <a:rPr lang="en" sz="1750">
                <a:solidFill>
                  <a:schemeClr val="lt1"/>
                </a:solidFill>
              </a:rPr>
              <a:t>In any kind of business, taxes play a crucial role. There are respective local taxes, state taxes and central tax that apply to different business sectors, therefore, knowledge of the tax regime with respect to one’s business sector is very important.</a:t>
            </a:r>
            <a:endParaRPr sz="1750">
              <a:solidFill>
                <a:schemeClr val="lt1"/>
              </a:solidFill>
            </a:endParaRPr>
          </a:p>
          <a:p>
            <a:pPr indent="-352425" lvl="0" marL="457200" rtl="0" algn="just">
              <a:lnSpc>
                <a:spcPct val="115000"/>
              </a:lnSpc>
              <a:spcBef>
                <a:spcPts val="0"/>
              </a:spcBef>
              <a:spcAft>
                <a:spcPts val="0"/>
              </a:spcAft>
              <a:buClr>
                <a:schemeClr val="lt1"/>
              </a:buClr>
              <a:buSzPts val="1950"/>
              <a:buChar char="●"/>
            </a:pPr>
            <a:r>
              <a:rPr b="1" lang="en" sz="1950">
                <a:solidFill>
                  <a:schemeClr val="accent6"/>
                </a:solidFill>
              </a:rPr>
              <a:t>Labour laws:</a:t>
            </a:r>
            <a:r>
              <a:rPr lang="en" sz="1950" u="sng">
                <a:solidFill>
                  <a:schemeClr val="lt1"/>
                </a:solidFill>
              </a:rPr>
              <a:t> </a:t>
            </a:r>
            <a:r>
              <a:rPr lang="en" sz="1950">
                <a:solidFill>
                  <a:schemeClr val="lt1"/>
                </a:solidFill>
              </a:rPr>
              <a:t>Labour laws regulate minimum wages, maternity benefits, gratuity and PF payments, laws relating to sexual harassment at workplace, etc.</a:t>
            </a:r>
            <a:endParaRPr sz="175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7"/>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rgbClr val="FFFFFF"/>
              </a:solidFill>
              <a:latin typeface="EB Garamond"/>
              <a:ea typeface="EB Garamond"/>
              <a:cs typeface="EB Garamond"/>
              <a:sym typeface="EB Garamond"/>
            </a:endParaRPr>
          </a:p>
        </p:txBody>
      </p:sp>
      <p:sp>
        <p:nvSpPr>
          <p:cNvPr id="109" name="Google Shape;109;p17"/>
          <p:cNvSpPr txBox="1"/>
          <p:nvPr/>
        </p:nvSpPr>
        <p:spPr>
          <a:xfrm>
            <a:off x="314100" y="11678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rgbClr val="111111"/>
              </a:solidFill>
              <a:highlight>
                <a:srgbClr val="FFFFFF"/>
              </a:highlight>
              <a:latin typeface="Roboto"/>
              <a:ea typeface="Roboto"/>
              <a:cs typeface="Roboto"/>
              <a:sym typeface="Roboto"/>
            </a:endParaRPr>
          </a:p>
        </p:txBody>
      </p:sp>
      <p:sp>
        <p:nvSpPr>
          <p:cNvPr id="110" name="Google Shape;110;p17"/>
          <p:cNvSpPr txBox="1"/>
          <p:nvPr/>
        </p:nvSpPr>
        <p:spPr>
          <a:xfrm>
            <a:off x="810975" y="16472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11" name="Google Shape;111;p17"/>
          <p:cNvSpPr txBox="1"/>
          <p:nvPr/>
        </p:nvSpPr>
        <p:spPr>
          <a:xfrm>
            <a:off x="186350" y="559075"/>
            <a:ext cx="7814700" cy="2878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a:solidFill>
                  <a:schemeClr val="lt1"/>
                </a:solidFill>
              </a:rPr>
              <a:t>Current system</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a:p>
            <a:pPr indent="-317500" lvl="0" marL="914400" rtl="0" algn="l">
              <a:lnSpc>
                <a:spcPct val="115000"/>
              </a:lnSpc>
              <a:spcBef>
                <a:spcPts val="0"/>
              </a:spcBef>
              <a:spcAft>
                <a:spcPts val="0"/>
              </a:spcAft>
              <a:buClr>
                <a:schemeClr val="lt1"/>
              </a:buClr>
              <a:buSzPts val="1400"/>
              <a:buChar char="●"/>
            </a:pPr>
            <a:r>
              <a:rPr lang="en">
                <a:solidFill>
                  <a:schemeClr val="lt1"/>
                </a:solidFill>
              </a:rPr>
              <a:t>Mono Croping.</a:t>
            </a:r>
            <a:endParaRPr>
              <a:solidFill>
                <a:schemeClr val="lt1"/>
              </a:solidFill>
            </a:endParaRPr>
          </a:p>
          <a:p>
            <a:pPr indent="-317500" lvl="0" marL="914400" rtl="0" algn="l">
              <a:lnSpc>
                <a:spcPct val="115000"/>
              </a:lnSpc>
              <a:spcBef>
                <a:spcPts val="0"/>
              </a:spcBef>
              <a:spcAft>
                <a:spcPts val="0"/>
              </a:spcAft>
              <a:buClr>
                <a:schemeClr val="lt1"/>
              </a:buClr>
              <a:buSzPts val="1400"/>
              <a:buChar char="●"/>
            </a:pPr>
            <a:r>
              <a:rPr lang="en">
                <a:solidFill>
                  <a:schemeClr val="lt1"/>
                </a:solidFill>
              </a:rPr>
              <a:t>Fragmented Land.</a:t>
            </a:r>
            <a:endParaRPr>
              <a:solidFill>
                <a:schemeClr val="lt1"/>
              </a:solidFill>
            </a:endParaRPr>
          </a:p>
          <a:p>
            <a:pPr indent="-317500" lvl="0" marL="914400" rtl="0" algn="l">
              <a:lnSpc>
                <a:spcPct val="115000"/>
              </a:lnSpc>
              <a:spcBef>
                <a:spcPts val="0"/>
              </a:spcBef>
              <a:spcAft>
                <a:spcPts val="0"/>
              </a:spcAft>
              <a:buClr>
                <a:schemeClr val="lt1"/>
              </a:buClr>
              <a:buSzPts val="1400"/>
              <a:buChar char="●"/>
            </a:pPr>
            <a:r>
              <a:rPr lang="en">
                <a:solidFill>
                  <a:schemeClr val="lt1"/>
                </a:solidFill>
              </a:rPr>
              <a:t>Most Farmers plant their crop during monsoon times an rest of the time land will be vacant.</a:t>
            </a:r>
            <a:endParaRPr>
              <a:solidFill>
                <a:schemeClr val="lt1"/>
              </a:solidFill>
            </a:endParaRPr>
          </a:p>
          <a:p>
            <a:pPr indent="0" lvl="0" marL="914400" rtl="0" algn="l">
              <a:lnSpc>
                <a:spcPct val="115000"/>
              </a:lnSpc>
              <a:spcBef>
                <a:spcPts val="0"/>
              </a:spcBef>
              <a:spcAft>
                <a:spcPts val="0"/>
              </a:spcAft>
              <a:buNone/>
            </a:pPr>
            <a:r>
              <a:t/>
            </a:r>
            <a:endParaRPr>
              <a:solidFill>
                <a:schemeClr val="lt1"/>
              </a:solidFill>
            </a:endParaRPr>
          </a:p>
          <a:p>
            <a:pPr indent="-317500" lvl="0" marL="914400" rtl="0" algn="l">
              <a:lnSpc>
                <a:spcPct val="115000"/>
              </a:lnSpc>
              <a:spcBef>
                <a:spcPts val="0"/>
              </a:spcBef>
              <a:spcAft>
                <a:spcPts val="0"/>
              </a:spcAft>
              <a:buClr>
                <a:schemeClr val="lt1"/>
              </a:buClr>
              <a:buSzPts val="1400"/>
              <a:buChar char="●"/>
            </a:pPr>
            <a:r>
              <a:rPr lang="en">
                <a:solidFill>
                  <a:schemeClr val="lt1"/>
                </a:solidFill>
              </a:rPr>
              <a:t>Some Land Owners are away From their land so the land will be vacant.</a:t>
            </a:r>
            <a:endParaRPr>
              <a:solidFill>
                <a:schemeClr val="lt1"/>
              </a:solidFill>
            </a:endParaRPr>
          </a:p>
          <a:p>
            <a:pPr indent="0" lvl="0" marL="914400" rtl="0" algn="l">
              <a:lnSpc>
                <a:spcPct val="115000"/>
              </a:lnSpc>
              <a:spcBef>
                <a:spcPts val="0"/>
              </a:spcBef>
              <a:spcAft>
                <a:spcPts val="0"/>
              </a:spcAft>
              <a:buNone/>
            </a:pPr>
            <a:r>
              <a:t/>
            </a:r>
            <a:endParaRPr>
              <a:solidFill>
                <a:schemeClr val="lt1"/>
              </a:solidFill>
            </a:endParaRPr>
          </a:p>
          <a:p>
            <a:pPr indent="-317500" lvl="0" marL="914400" rtl="0" algn="l">
              <a:lnSpc>
                <a:spcPct val="115000"/>
              </a:lnSpc>
              <a:spcBef>
                <a:spcPts val="0"/>
              </a:spcBef>
              <a:spcAft>
                <a:spcPts val="0"/>
              </a:spcAft>
              <a:buClr>
                <a:schemeClr val="lt1"/>
              </a:buClr>
              <a:buSzPts val="1400"/>
              <a:buChar char="●"/>
            </a:pPr>
            <a:r>
              <a:rPr lang="en">
                <a:solidFill>
                  <a:schemeClr val="lt1"/>
                </a:solidFill>
              </a:rPr>
              <a:t>Farmer(producer))  -&gt; Middle man  -&gt; Mandi/Other Shop/Senior Man -&gt; Mandi -&gt;Auction-&gt;Company/Other owners-&gt; Small shops-&gt;Customers.</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62"/>
          <p:cNvSpPr txBox="1"/>
          <p:nvPr/>
        </p:nvSpPr>
        <p:spPr>
          <a:xfrm>
            <a:off x="0" y="0"/>
            <a:ext cx="8203200" cy="4767900"/>
          </a:xfrm>
          <a:prstGeom prst="rect">
            <a:avLst/>
          </a:prstGeom>
          <a:noFill/>
          <a:ln>
            <a:noFill/>
          </a:ln>
        </p:spPr>
        <p:txBody>
          <a:bodyPr anchorCtr="0" anchor="t" bIns="91425" lIns="91425" spcFirstLastPara="1" rIns="91425" wrap="square" tIns="91425">
            <a:spAutoFit/>
          </a:bodyPr>
          <a:lstStyle/>
          <a:p>
            <a:pPr indent="-352425" lvl="0" marL="457200" rtl="0" algn="just">
              <a:lnSpc>
                <a:spcPct val="115000"/>
              </a:lnSpc>
              <a:spcBef>
                <a:spcPts val="0"/>
              </a:spcBef>
              <a:spcAft>
                <a:spcPts val="0"/>
              </a:spcAft>
              <a:buClr>
                <a:schemeClr val="lt1"/>
              </a:buClr>
              <a:buSzPts val="1950"/>
              <a:buChar char="●"/>
            </a:pPr>
            <a:r>
              <a:rPr b="1" lang="en" sz="1950">
                <a:solidFill>
                  <a:schemeClr val="accent6"/>
                </a:solidFill>
              </a:rPr>
              <a:t>Intellectual Property:</a:t>
            </a:r>
            <a:r>
              <a:rPr lang="en" sz="1950">
                <a:solidFill>
                  <a:schemeClr val="lt1"/>
                </a:solidFill>
              </a:rPr>
              <a:t> Protecting the Intellectual Property rights are a very important aspect for enhancement of the business.</a:t>
            </a:r>
            <a:r>
              <a:rPr lang="en" sz="1950" u="sng">
                <a:solidFill>
                  <a:schemeClr val="lt1"/>
                </a:solidFill>
              </a:rPr>
              <a:t> Any new inventions, symbols, logos, brand name, etc.,</a:t>
            </a:r>
            <a:r>
              <a:rPr lang="en" sz="1950">
                <a:solidFill>
                  <a:schemeClr val="lt1"/>
                </a:solidFill>
              </a:rPr>
              <a:t> is to be registered which in turn helps in the recognition of the business among the competitors and enhances the Goodwill of the company.</a:t>
            </a:r>
            <a:endParaRPr sz="1950">
              <a:solidFill>
                <a:schemeClr val="lt1"/>
              </a:solidFill>
            </a:endParaRPr>
          </a:p>
          <a:p>
            <a:pPr indent="-352425" lvl="0" marL="457200" rtl="0" algn="just">
              <a:lnSpc>
                <a:spcPct val="115000"/>
              </a:lnSpc>
              <a:spcBef>
                <a:spcPts val="0"/>
              </a:spcBef>
              <a:spcAft>
                <a:spcPts val="0"/>
              </a:spcAft>
              <a:buClr>
                <a:schemeClr val="lt1"/>
              </a:buClr>
              <a:buSzPts val="1950"/>
              <a:buChar char="●"/>
            </a:pPr>
            <a:r>
              <a:rPr b="1" lang="en" sz="1950">
                <a:solidFill>
                  <a:schemeClr val="accent6"/>
                </a:solidFill>
              </a:rPr>
              <a:t>Business policy:</a:t>
            </a:r>
            <a:r>
              <a:rPr lang="en" sz="1950">
                <a:solidFill>
                  <a:schemeClr val="lt1"/>
                </a:solidFill>
              </a:rPr>
              <a:t> Another step that can help a business succeed is to develop a proper business policy. It’s something that keeps both employees and management on track. This makes achieving the desired targeted growth more easier.</a:t>
            </a:r>
            <a:endParaRPr sz="1950">
              <a:solidFill>
                <a:schemeClr val="lt1"/>
              </a:solidFill>
            </a:endParaRPr>
          </a:p>
          <a:p>
            <a:pPr indent="-352425" lvl="0" marL="457200" rtl="0" algn="just">
              <a:lnSpc>
                <a:spcPct val="115000"/>
              </a:lnSpc>
              <a:spcBef>
                <a:spcPts val="0"/>
              </a:spcBef>
              <a:spcAft>
                <a:spcPts val="0"/>
              </a:spcAft>
              <a:buClr>
                <a:schemeClr val="lt1"/>
              </a:buClr>
              <a:buSzPts val="1950"/>
              <a:buChar char="●"/>
            </a:pPr>
            <a:r>
              <a:rPr b="1" lang="en" sz="1950">
                <a:solidFill>
                  <a:schemeClr val="accent6"/>
                </a:solidFill>
              </a:rPr>
              <a:t>Insurance:</a:t>
            </a:r>
            <a:r>
              <a:rPr lang="en" sz="1950">
                <a:solidFill>
                  <a:schemeClr val="lt1"/>
                </a:solidFill>
              </a:rPr>
              <a:t> It is always safest to get insurance to safeguard your business from other potential threats. </a:t>
            </a:r>
            <a:r>
              <a:rPr lang="en" sz="1950">
                <a:solidFill>
                  <a:schemeClr val="lt1"/>
                </a:solidFill>
                <a:uFill>
                  <a:noFill/>
                </a:uFill>
                <a:hlinkClick r:id="rId4">
                  <a:extLst>
                    <a:ext uri="{A12FA001-AC4F-418D-AE19-62706E023703}">
                      <ahyp:hlinkClr val="tx"/>
                    </a:ext>
                  </a:extLst>
                </a:hlinkClick>
              </a:rPr>
              <a:t>Business</a:t>
            </a:r>
            <a:r>
              <a:rPr lang="en" sz="1950">
                <a:solidFill>
                  <a:schemeClr val="lt1"/>
                </a:solidFill>
              </a:rPr>
              <a:t> insurance can help one to protect the assets of your company.</a:t>
            </a:r>
            <a:endParaRPr sz="1950">
              <a:solidFill>
                <a:schemeClr val="lt1"/>
              </a:solidFill>
            </a:endParaRPr>
          </a:p>
          <a:p>
            <a:pPr indent="0" lvl="0" marL="0" rtl="0" algn="just">
              <a:lnSpc>
                <a:spcPct val="115000"/>
              </a:lnSpc>
              <a:spcBef>
                <a:spcPts val="1100"/>
              </a:spcBef>
              <a:spcAft>
                <a:spcPts val="1100"/>
              </a:spcAft>
              <a:buNone/>
            </a:pPr>
            <a:r>
              <a:t/>
            </a:r>
            <a:endParaRPr sz="195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p63"/>
          <p:cNvSpPr txBox="1"/>
          <p:nvPr/>
        </p:nvSpPr>
        <p:spPr>
          <a:xfrm>
            <a:off x="1155425" y="583925"/>
            <a:ext cx="64479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 sz="2200">
                <a:solidFill>
                  <a:srgbClr val="222222"/>
                </a:solidFill>
                <a:highlight>
                  <a:schemeClr val="lt1"/>
                </a:highlight>
                <a:latin typeface="Times New Roman"/>
                <a:ea typeface="Times New Roman"/>
                <a:cs typeface="Times New Roman"/>
                <a:sym typeface="Times New Roman"/>
              </a:rPr>
              <a:t> Mentorship and Seeking Suppor</a:t>
            </a:r>
            <a:r>
              <a:rPr lang="en" sz="2200">
                <a:solidFill>
                  <a:srgbClr val="222222"/>
                </a:solidFill>
                <a:highlight>
                  <a:schemeClr val="lt1"/>
                </a:highlight>
                <a:latin typeface="Times New Roman"/>
                <a:ea typeface="Times New Roman"/>
                <a:cs typeface="Times New Roman"/>
                <a:sym typeface="Times New Roman"/>
              </a:rPr>
              <a:t>t</a:t>
            </a:r>
            <a:endParaRPr sz="2500">
              <a:highlight>
                <a:schemeClr val="lt1"/>
              </a:highlight>
            </a:endParaRPr>
          </a:p>
        </p:txBody>
      </p:sp>
      <p:sp>
        <p:nvSpPr>
          <p:cNvPr id="471" name="Google Shape;471;p63"/>
          <p:cNvSpPr txBox="1"/>
          <p:nvPr/>
        </p:nvSpPr>
        <p:spPr>
          <a:xfrm>
            <a:off x="447250" y="1490875"/>
            <a:ext cx="7479300" cy="21348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500"/>
              </a:spcBef>
              <a:spcAft>
                <a:spcPts val="0"/>
              </a:spcAft>
              <a:buClr>
                <a:srgbClr val="E8E6E3"/>
              </a:buClr>
              <a:buSzPts val="1400"/>
              <a:buNone/>
            </a:pPr>
            <a:r>
              <a:rPr lang="en">
                <a:solidFill>
                  <a:srgbClr val="E8E6E3"/>
                </a:solidFill>
              </a:rPr>
              <a:t>Mentor:</a:t>
            </a:r>
            <a:endParaRPr>
              <a:solidFill>
                <a:srgbClr val="E8E6E3"/>
              </a:solidFill>
            </a:endParaRPr>
          </a:p>
          <a:p>
            <a:pPr indent="-228600" lvl="0" marL="457200" rtl="0" algn="l">
              <a:lnSpc>
                <a:spcPct val="115000"/>
              </a:lnSpc>
              <a:spcBef>
                <a:spcPts val="0"/>
              </a:spcBef>
              <a:spcAft>
                <a:spcPts val="0"/>
              </a:spcAft>
              <a:buClr>
                <a:srgbClr val="E8E6E3"/>
              </a:buClr>
              <a:buSzPts val="1400"/>
              <a:buNone/>
            </a:pPr>
            <a:r>
              <a:rPr lang="en">
                <a:solidFill>
                  <a:srgbClr val="E8E6E3"/>
                </a:solidFill>
              </a:rPr>
              <a:t>Mentors can be key to your business’s success by giving you insights from those who did it before you.</a:t>
            </a:r>
            <a:endParaRPr>
              <a:solidFill>
                <a:srgbClr val="E8E6E3"/>
              </a:solidFill>
            </a:endParaRPr>
          </a:p>
          <a:p>
            <a:pPr indent="-228600" lvl="0" marL="457200" rtl="0" algn="l">
              <a:lnSpc>
                <a:spcPct val="115000"/>
              </a:lnSpc>
              <a:spcBef>
                <a:spcPts val="0"/>
              </a:spcBef>
              <a:spcAft>
                <a:spcPts val="0"/>
              </a:spcAft>
              <a:buClr>
                <a:srgbClr val="E8E6E3"/>
              </a:buClr>
              <a:buSzPts val="1300"/>
              <a:buNone/>
            </a:pPr>
            <a:r>
              <a:t/>
            </a:r>
            <a:endParaRPr>
              <a:solidFill>
                <a:srgbClr val="E8E6E3"/>
              </a:solidFill>
            </a:endParaRPr>
          </a:p>
          <a:p>
            <a:pPr indent="-228600" lvl="0" marL="457200" rtl="0" algn="l">
              <a:lnSpc>
                <a:spcPct val="115000"/>
              </a:lnSpc>
              <a:spcBef>
                <a:spcPts val="0"/>
              </a:spcBef>
              <a:spcAft>
                <a:spcPts val="0"/>
              </a:spcAft>
              <a:buClr>
                <a:srgbClr val="E8E6E3"/>
              </a:buClr>
              <a:buSzPts val="1400"/>
              <a:buNone/>
            </a:pPr>
            <a:r>
              <a:rPr lang="en">
                <a:solidFill>
                  <a:srgbClr val="E8E6E3"/>
                </a:solidFill>
              </a:rPr>
              <a:t>You'll receive guidance based on real-world experience, connections to other advisors, and physical resources from your mentors to aid in your development. </a:t>
            </a:r>
            <a:endParaRPr>
              <a:solidFill>
                <a:srgbClr val="E8E6E3"/>
              </a:solidFill>
            </a:endParaRPr>
          </a:p>
          <a:p>
            <a:pPr indent="-228600" lvl="0" marL="457200" rtl="0" algn="l">
              <a:lnSpc>
                <a:spcPct val="115000"/>
              </a:lnSpc>
              <a:spcBef>
                <a:spcPts val="0"/>
              </a:spcBef>
              <a:spcAft>
                <a:spcPts val="0"/>
              </a:spcAft>
              <a:buClr>
                <a:srgbClr val="E8E6E3"/>
              </a:buClr>
              <a:buSzPts val="1400"/>
              <a:buNone/>
            </a:pPr>
            <a:r>
              <a:rPr lang="en">
                <a:solidFill>
                  <a:srgbClr val="E8E6E3"/>
                </a:solidFill>
              </a:rPr>
              <a:t>Aim to give as much as you receive, whether by picking up the tab or providing new strategies your mentor doesn't have experience in.</a:t>
            </a:r>
            <a:endParaRPr/>
          </a:p>
        </p:txBody>
      </p:sp>
      <p:pic>
        <p:nvPicPr>
          <p:cNvPr id="472" name="Google Shape;472;p63"/>
          <p:cNvPicPr preferRelativeResize="0"/>
          <p:nvPr/>
        </p:nvPicPr>
        <p:blipFill>
          <a:blip r:embed="rId4">
            <a:alphaModFix/>
          </a:blip>
          <a:stretch>
            <a:fillRect/>
          </a:stretch>
        </p:blipFill>
        <p:spPr>
          <a:xfrm>
            <a:off x="5917500" y="3379300"/>
            <a:ext cx="3153074" cy="1639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64"/>
          <p:cNvSpPr txBox="1"/>
          <p:nvPr/>
        </p:nvSpPr>
        <p:spPr>
          <a:xfrm>
            <a:off x="733000" y="596350"/>
            <a:ext cx="3081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highlight>
                  <a:schemeClr val="lt1"/>
                </a:highlight>
              </a:rPr>
              <a:t>Advisors</a:t>
            </a:r>
            <a:endParaRPr sz="1900">
              <a:solidFill>
                <a:schemeClr val="lt1"/>
              </a:solidFill>
              <a:highlight>
                <a:schemeClr val="lt1"/>
              </a:highlight>
            </a:endParaRPr>
          </a:p>
        </p:txBody>
      </p:sp>
      <p:sp>
        <p:nvSpPr>
          <p:cNvPr id="478" name="Google Shape;478;p64"/>
          <p:cNvSpPr txBox="1"/>
          <p:nvPr/>
        </p:nvSpPr>
        <p:spPr>
          <a:xfrm>
            <a:off x="770275" y="1093300"/>
            <a:ext cx="76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9" name="Google Shape;479;p64"/>
          <p:cNvSpPr txBox="1"/>
          <p:nvPr/>
        </p:nvSpPr>
        <p:spPr>
          <a:xfrm>
            <a:off x="385150" y="1073350"/>
            <a:ext cx="8249400" cy="15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E8E6E3"/>
                </a:solidFill>
                <a:highlight>
                  <a:srgbClr val="181A1B"/>
                </a:highlight>
                <a:latin typeface="Roboto"/>
                <a:ea typeface="Roboto"/>
                <a:cs typeface="Roboto"/>
                <a:sym typeface="Roboto"/>
              </a:rPr>
              <a:t>A business advisor works with the company very closely on their strategy and advice them on various aspects, especially on product development, marketing, and finances. These three dynamics are crucial to every business.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8"/>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b="1" lang="en" sz="5200">
                <a:solidFill>
                  <a:srgbClr val="FFFFFF"/>
                </a:solidFill>
                <a:latin typeface="EB Garamond"/>
                <a:ea typeface="EB Garamond"/>
                <a:cs typeface="EB Garamond"/>
                <a:sym typeface="EB Garamond"/>
              </a:rPr>
              <a:t>SOLUTION</a:t>
            </a:r>
            <a:endParaRPr b="1" sz="5200">
              <a:solidFill>
                <a:srgbClr val="FFFFFF"/>
              </a:solidFill>
              <a:latin typeface="EB Garamond"/>
              <a:ea typeface="EB Garamond"/>
              <a:cs typeface="EB Garamond"/>
              <a:sym typeface="EB Garamond"/>
            </a:endParaRPr>
          </a:p>
        </p:txBody>
      </p:sp>
      <p:pic>
        <p:nvPicPr>
          <p:cNvPr id="117" name="Google Shape;117;p18"/>
          <p:cNvPicPr preferRelativeResize="0"/>
          <p:nvPr/>
        </p:nvPicPr>
        <p:blipFill>
          <a:blip r:embed="rId4">
            <a:alphaModFix/>
          </a:blip>
          <a:stretch>
            <a:fillRect/>
          </a:stretch>
        </p:blipFill>
        <p:spPr>
          <a:xfrm>
            <a:off x="1022075" y="1088675"/>
            <a:ext cx="6601677" cy="375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grpSp>
        <p:nvGrpSpPr>
          <p:cNvPr id="122" name="Google Shape;122;p19"/>
          <p:cNvGrpSpPr/>
          <p:nvPr/>
        </p:nvGrpSpPr>
        <p:grpSpPr>
          <a:xfrm>
            <a:off x="106000" y="804025"/>
            <a:ext cx="3169200" cy="2860800"/>
            <a:chOff x="106000" y="804025"/>
            <a:chExt cx="3169200" cy="2860800"/>
          </a:xfrm>
        </p:grpSpPr>
        <p:pic>
          <p:nvPicPr>
            <p:cNvPr id="123" name="Google Shape;123;p19"/>
            <p:cNvPicPr preferRelativeResize="0"/>
            <p:nvPr/>
          </p:nvPicPr>
          <p:blipFill>
            <a:blip r:embed="rId4">
              <a:alphaModFix/>
            </a:blip>
            <a:stretch>
              <a:fillRect/>
            </a:stretch>
          </p:blipFill>
          <p:spPr>
            <a:xfrm>
              <a:off x="300925" y="804025"/>
              <a:ext cx="2793850" cy="2257125"/>
            </a:xfrm>
            <a:prstGeom prst="rect">
              <a:avLst/>
            </a:prstGeom>
            <a:noFill/>
            <a:ln>
              <a:noFill/>
            </a:ln>
          </p:spPr>
        </p:pic>
        <p:sp>
          <p:nvSpPr>
            <p:cNvPr id="124" name="Google Shape;124;p19"/>
            <p:cNvSpPr txBox="1"/>
            <p:nvPr/>
          </p:nvSpPr>
          <p:spPr>
            <a:xfrm>
              <a:off x="106000" y="3203125"/>
              <a:ext cx="316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FIND THE UNUSED LAND</a:t>
              </a:r>
              <a:endParaRPr b="1" sz="1800">
                <a:solidFill>
                  <a:srgbClr val="FFFFFF"/>
                </a:solidFill>
                <a:latin typeface="Lora"/>
                <a:ea typeface="Lora"/>
                <a:cs typeface="Lora"/>
                <a:sym typeface="Lora"/>
              </a:endParaRPr>
            </a:p>
          </p:txBody>
        </p:sp>
      </p:grpSp>
      <p:grpSp>
        <p:nvGrpSpPr>
          <p:cNvPr id="125" name="Google Shape;125;p19"/>
          <p:cNvGrpSpPr/>
          <p:nvPr/>
        </p:nvGrpSpPr>
        <p:grpSpPr>
          <a:xfrm>
            <a:off x="3657524" y="994075"/>
            <a:ext cx="2527151" cy="2646550"/>
            <a:chOff x="3657524" y="994075"/>
            <a:chExt cx="2527151" cy="2646550"/>
          </a:xfrm>
        </p:grpSpPr>
        <p:pic>
          <p:nvPicPr>
            <p:cNvPr id="126" name="Google Shape;126;p19"/>
            <p:cNvPicPr preferRelativeResize="0"/>
            <p:nvPr/>
          </p:nvPicPr>
          <p:blipFill>
            <a:blip r:embed="rId5">
              <a:alphaModFix/>
            </a:blip>
            <a:stretch>
              <a:fillRect/>
            </a:stretch>
          </p:blipFill>
          <p:spPr>
            <a:xfrm>
              <a:off x="3875750" y="994075"/>
              <a:ext cx="2308925" cy="2108650"/>
            </a:xfrm>
            <a:prstGeom prst="rect">
              <a:avLst/>
            </a:prstGeom>
            <a:noFill/>
            <a:ln>
              <a:noFill/>
            </a:ln>
          </p:spPr>
        </p:pic>
        <p:sp>
          <p:nvSpPr>
            <p:cNvPr id="127" name="Google Shape;127;p19"/>
            <p:cNvSpPr txBox="1"/>
            <p:nvPr/>
          </p:nvSpPr>
          <p:spPr>
            <a:xfrm>
              <a:off x="3657524" y="3178925"/>
              <a:ext cx="211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REGISTRATION </a:t>
              </a:r>
              <a:endParaRPr b="1" sz="1800">
                <a:solidFill>
                  <a:srgbClr val="FFFFFF"/>
                </a:solidFill>
                <a:latin typeface="Lora"/>
                <a:ea typeface="Lora"/>
                <a:cs typeface="Lora"/>
                <a:sym typeface="Lora"/>
              </a:endParaRPr>
            </a:p>
          </p:txBody>
        </p:sp>
      </p:grpSp>
      <p:grpSp>
        <p:nvGrpSpPr>
          <p:cNvPr id="128" name="Google Shape;128;p19"/>
          <p:cNvGrpSpPr/>
          <p:nvPr/>
        </p:nvGrpSpPr>
        <p:grpSpPr>
          <a:xfrm>
            <a:off x="6387687" y="994075"/>
            <a:ext cx="2722500" cy="2863875"/>
            <a:chOff x="6387687" y="994075"/>
            <a:chExt cx="2722500" cy="2863875"/>
          </a:xfrm>
        </p:grpSpPr>
        <p:pic>
          <p:nvPicPr>
            <p:cNvPr id="129" name="Google Shape;129;p19"/>
            <p:cNvPicPr preferRelativeResize="0"/>
            <p:nvPr/>
          </p:nvPicPr>
          <p:blipFill>
            <a:blip r:embed="rId6">
              <a:alphaModFix/>
            </a:blip>
            <a:stretch>
              <a:fillRect/>
            </a:stretch>
          </p:blipFill>
          <p:spPr>
            <a:xfrm>
              <a:off x="6624048" y="994075"/>
              <a:ext cx="2249777" cy="2249777"/>
            </a:xfrm>
            <a:prstGeom prst="rect">
              <a:avLst/>
            </a:prstGeom>
            <a:noFill/>
            <a:ln>
              <a:noFill/>
            </a:ln>
          </p:spPr>
        </p:pic>
        <p:sp>
          <p:nvSpPr>
            <p:cNvPr id="130" name="Google Shape;130;p19"/>
            <p:cNvSpPr txBox="1"/>
            <p:nvPr/>
          </p:nvSpPr>
          <p:spPr>
            <a:xfrm>
              <a:off x="6387687" y="3396250"/>
              <a:ext cx="272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MONTHLY WAGES</a:t>
              </a:r>
              <a:endParaRPr b="1" sz="1800">
                <a:solidFill>
                  <a:srgbClr val="FFFFFF"/>
                </a:solidFill>
                <a:latin typeface="Lora"/>
                <a:ea typeface="Lora"/>
                <a:cs typeface="Lora"/>
                <a:sym typeface="Lor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grpSp>
        <p:nvGrpSpPr>
          <p:cNvPr id="135" name="Google Shape;135;p20"/>
          <p:cNvGrpSpPr/>
          <p:nvPr/>
        </p:nvGrpSpPr>
        <p:grpSpPr>
          <a:xfrm>
            <a:off x="671925" y="1212275"/>
            <a:ext cx="2447425" cy="3048100"/>
            <a:chOff x="671925" y="1212275"/>
            <a:chExt cx="2447425" cy="3048100"/>
          </a:xfrm>
        </p:grpSpPr>
        <p:pic>
          <p:nvPicPr>
            <p:cNvPr id="136" name="Google Shape;136;p20"/>
            <p:cNvPicPr preferRelativeResize="0"/>
            <p:nvPr/>
          </p:nvPicPr>
          <p:blipFill>
            <a:blip r:embed="rId4">
              <a:alphaModFix/>
            </a:blip>
            <a:stretch>
              <a:fillRect/>
            </a:stretch>
          </p:blipFill>
          <p:spPr>
            <a:xfrm>
              <a:off x="671925" y="1212275"/>
              <a:ext cx="2447425" cy="2447425"/>
            </a:xfrm>
            <a:prstGeom prst="rect">
              <a:avLst/>
            </a:prstGeom>
            <a:noFill/>
            <a:ln>
              <a:noFill/>
            </a:ln>
          </p:spPr>
        </p:pic>
        <p:sp>
          <p:nvSpPr>
            <p:cNvPr id="137" name="Google Shape;137;p20"/>
            <p:cNvSpPr txBox="1"/>
            <p:nvPr/>
          </p:nvSpPr>
          <p:spPr>
            <a:xfrm>
              <a:off x="1193575" y="3798675"/>
              <a:ext cx="145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FARMER</a:t>
              </a:r>
              <a:endParaRPr b="1" sz="1800">
                <a:solidFill>
                  <a:srgbClr val="FFFFFF"/>
                </a:solidFill>
                <a:latin typeface="Lora"/>
                <a:ea typeface="Lora"/>
                <a:cs typeface="Lora"/>
                <a:sym typeface="Lora"/>
              </a:endParaRPr>
            </a:p>
          </p:txBody>
        </p:sp>
      </p:grpSp>
      <p:sp>
        <p:nvSpPr>
          <p:cNvPr id="138" name="Google Shape;138;p20"/>
          <p:cNvSpPr/>
          <p:nvPr/>
        </p:nvSpPr>
        <p:spPr>
          <a:xfrm>
            <a:off x="3974850" y="2239200"/>
            <a:ext cx="956100" cy="665100"/>
          </a:xfrm>
          <a:prstGeom prst="rightArrow">
            <a:avLst>
              <a:gd fmla="val 50000" name="adj1"/>
              <a:gd fmla="val 50000" name="adj2"/>
            </a:avLst>
          </a:prstGeom>
          <a:gradFill>
            <a:gsLst>
              <a:gs pos="0">
                <a:srgbClr val="FFFFFF"/>
              </a:gs>
              <a:gs pos="100000">
                <a:srgbClr val="BEBEBE"/>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20"/>
          <p:cNvGrpSpPr/>
          <p:nvPr/>
        </p:nvGrpSpPr>
        <p:grpSpPr>
          <a:xfrm>
            <a:off x="5582000" y="1138725"/>
            <a:ext cx="3335400" cy="3002450"/>
            <a:chOff x="5582000" y="1138725"/>
            <a:chExt cx="3335400" cy="3002450"/>
          </a:xfrm>
        </p:grpSpPr>
        <p:pic>
          <p:nvPicPr>
            <p:cNvPr id="140" name="Google Shape;140;p20"/>
            <p:cNvPicPr preferRelativeResize="0"/>
            <p:nvPr/>
          </p:nvPicPr>
          <p:blipFill>
            <a:blip r:embed="rId5">
              <a:alphaModFix/>
            </a:blip>
            <a:stretch>
              <a:fillRect/>
            </a:stretch>
          </p:blipFill>
          <p:spPr>
            <a:xfrm>
              <a:off x="5873050" y="1138725"/>
              <a:ext cx="2447425" cy="2447425"/>
            </a:xfrm>
            <a:prstGeom prst="rect">
              <a:avLst/>
            </a:prstGeom>
            <a:noFill/>
            <a:ln>
              <a:noFill/>
            </a:ln>
          </p:spPr>
        </p:pic>
        <p:sp>
          <p:nvSpPr>
            <p:cNvPr id="141" name="Google Shape;141;p20"/>
            <p:cNvSpPr txBox="1"/>
            <p:nvPr/>
          </p:nvSpPr>
          <p:spPr>
            <a:xfrm>
              <a:off x="5582000" y="3694775"/>
              <a:ext cx="333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FFFF"/>
                  </a:solidFill>
                  <a:latin typeface="Lora"/>
                  <a:ea typeface="Lora"/>
                  <a:cs typeface="Lora"/>
                  <a:sym typeface="Lora"/>
                </a:rPr>
                <a:t>PROVIDING Monthly WAGES </a:t>
              </a:r>
              <a:endParaRPr b="1" sz="1700">
                <a:solidFill>
                  <a:srgbClr val="FFFFFF"/>
                </a:solidFill>
                <a:latin typeface="Lora"/>
                <a:ea typeface="Lora"/>
                <a:cs typeface="Lora"/>
                <a:sym typeface="Lor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1"/>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b="1" lang="en" sz="5200">
                <a:solidFill>
                  <a:srgbClr val="FFFFFF"/>
                </a:solidFill>
                <a:latin typeface="EB Garamond"/>
                <a:ea typeface="EB Garamond"/>
                <a:cs typeface="EB Garamond"/>
                <a:sym typeface="EB Garamond"/>
              </a:rPr>
              <a:t>BENEFITS</a:t>
            </a:r>
            <a:endParaRPr b="1" sz="5200">
              <a:solidFill>
                <a:srgbClr val="FFFFFF"/>
              </a:solidFill>
              <a:latin typeface="EB Garamond"/>
              <a:ea typeface="EB Garamond"/>
              <a:cs typeface="EB Garamond"/>
              <a:sym typeface="EB Garamond"/>
            </a:endParaRPr>
          </a:p>
        </p:txBody>
      </p:sp>
      <p:grpSp>
        <p:nvGrpSpPr>
          <p:cNvPr id="147" name="Google Shape;147;p21"/>
          <p:cNvGrpSpPr/>
          <p:nvPr/>
        </p:nvGrpSpPr>
        <p:grpSpPr>
          <a:xfrm>
            <a:off x="351900" y="1541300"/>
            <a:ext cx="2784900" cy="2937525"/>
            <a:chOff x="428100" y="1769900"/>
            <a:chExt cx="2784900" cy="2937525"/>
          </a:xfrm>
        </p:grpSpPr>
        <p:pic>
          <p:nvPicPr>
            <p:cNvPr id="148" name="Google Shape;148;p21"/>
            <p:cNvPicPr preferRelativeResize="0"/>
            <p:nvPr/>
          </p:nvPicPr>
          <p:blipFill>
            <a:blip r:embed="rId4">
              <a:alphaModFix/>
            </a:blip>
            <a:stretch>
              <a:fillRect/>
            </a:stretch>
          </p:blipFill>
          <p:spPr>
            <a:xfrm>
              <a:off x="639475" y="1769900"/>
              <a:ext cx="2351725" cy="2351725"/>
            </a:xfrm>
            <a:prstGeom prst="rect">
              <a:avLst/>
            </a:prstGeom>
            <a:noFill/>
            <a:ln>
              <a:noFill/>
            </a:ln>
          </p:spPr>
        </p:pic>
        <p:sp>
          <p:nvSpPr>
            <p:cNvPr id="149" name="Google Shape;149;p21"/>
            <p:cNvSpPr txBox="1"/>
            <p:nvPr/>
          </p:nvSpPr>
          <p:spPr>
            <a:xfrm>
              <a:off x="428100" y="4245725"/>
              <a:ext cx="27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STABLE INCOME</a:t>
              </a:r>
              <a:endParaRPr b="1" sz="1800">
                <a:solidFill>
                  <a:srgbClr val="FFFFFF"/>
                </a:solidFill>
                <a:latin typeface="Lora"/>
                <a:ea typeface="Lora"/>
                <a:cs typeface="Lora"/>
                <a:sym typeface="Lora"/>
              </a:endParaRPr>
            </a:p>
          </p:txBody>
        </p:sp>
      </p:grpSp>
      <p:grpSp>
        <p:nvGrpSpPr>
          <p:cNvPr id="150" name="Google Shape;150;p21"/>
          <p:cNvGrpSpPr/>
          <p:nvPr/>
        </p:nvGrpSpPr>
        <p:grpSpPr>
          <a:xfrm>
            <a:off x="4231275" y="1159275"/>
            <a:ext cx="4712624" cy="3568925"/>
            <a:chOff x="4155075" y="1159275"/>
            <a:chExt cx="4712624" cy="3568925"/>
          </a:xfrm>
        </p:grpSpPr>
        <p:pic>
          <p:nvPicPr>
            <p:cNvPr id="151" name="Google Shape;151;p21"/>
            <p:cNvPicPr preferRelativeResize="0"/>
            <p:nvPr/>
          </p:nvPicPr>
          <p:blipFill>
            <a:blip r:embed="rId5">
              <a:alphaModFix/>
            </a:blip>
            <a:stretch>
              <a:fillRect/>
            </a:stretch>
          </p:blipFill>
          <p:spPr>
            <a:xfrm>
              <a:off x="4155075" y="1159275"/>
              <a:ext cx="4712624" cy="2937526"/>
            </a:xfrm>
            <a:prstGeom prst="rect">
              <a:avLst/>
            </a:prstGeom>
            <a:noFill/>
            <a:ln>
              <a:noFill/>
            </a:ln>
          </p:spPr>
        </p:pic>
        <p:sp>
          <p:nvSpPr>
            <p:cNvPr id="152" name="Google Shape;152;p21"/>
            <p:cNvSpPr txBox="1"/>
            <p:nvPr/>
          </p:nvSpPr>
          <p:spPr>
            <a:xfrm>
              <a:off x="4944675" y="4266500"/>
              <a:ext cx="316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PROVIDING EQUIPMENT </a:t>
              </a:r>
              <a:endParaRPr b="1" sz="1800">
                <a:solidFill>
                  <a:srgbClr val="FFFFFF"/>
                </a:solidFill>
                <a:latin typeface="Lora"/>
                <a:ea typeface="Lora"/>
                <a:cs typeface="Lora"/>
                <a:sym typeface="Lora"/>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